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02" r:id="rId4"/>
    <p:sldMasterId id="214748370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28D8853-DA61-4B1B-9005-E665D71F26F5}">
  <a:tblStyle styleId="{E28D8853-DA61-4B1B-9005-E665D71F26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B1D7809-D20C-444A-896E-DD4AB2D54928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XiSkOSbaqEzFC7X_-Q1FewS-9Hhw2a_pjGfKv9uGvMI/edit#" TargetMode="External"/><Relationship Id="rId3" Type="http://schemas.openxmlformats.org/officeDocument/2006/relationships/hyperlink" Target="https://docs.google.com/document/d/1QuApzboOkpHZjEBe0Q7uruOqh6xlDB4sHNIXVZ9oQdk/ed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log.pulipuli.info/2017/08/wekahotspot-association-rule-mining.html" TargetMode="External"/><Relationship Id="rId3" Type="http://schemas.openxmlformats.org/officeDocument/2006/relationships/hyperlink" Target="https://www.vectorstock.com/royalty-free-vector/baby-diaper-icon-flat-style-vector-7902069" TargetMode="External"/><Relationship Id="rId4" Type="http://schemas.openxmlformats.org/officeDocument/2006/relationships/hyperlink" Target="https://www.vectorstock.com/royalty-free-vector/beer-bottle-template-in-modern-flat-style-icon-on-vector-14974267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_8_AqCxImQZ1-3pOXqLcMMwPVZXPzFC6gu47U0MTLrg/edit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cbi.nlm.nih.gov/pmc/articles/PMC4718587/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clipart-library.com/clipart/teacher-clip-art-13.htm" TargetMode="Externa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cbi.nlm.nih.gov/pmc/articles/PMC4718587/" TargetMode="Externa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arque-escolar.pt/en/school/027" TargetMode="Externa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clipart-library.com/clipart/teacher-clip-art-13.htm" TargetMode="Externa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dc638397f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dc638397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課程編輯網頁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https://docs.google.com/document/d/1XiSkOSbaqEzFC7X_-Q1FewS-9Hhw2a_pjGfKv9uGvMI/edit#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W14 分類與預測：貝氏網路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https://docs.google.com/presentation/d/1fXzH2xWUigsy8bD8usxrO4V9fPW8xjAdtEHU6_Jui3A/edit?usp=sharing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文本探勘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http://l.pulipuli.info/19/ncku-tm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活動說明網頁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https://docs.google.com/document/d/1QuApzboOkpHZjEBe0Q7uruOqh6xlDB4sHNIXVZ9oQdk/edit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90分鐘+90分鐘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13：00 - 14：30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WEKA簡介與實作-1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陳勇汀 老師/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洪麗娟 督導長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開放(內含儲備資訊護理師6名)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14：30 - 14：40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休息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14：40 - 16：20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WEKA簡介與實作-2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陳勇汀 老師/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洪麗娟 督導長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開放(內含儲備資訊護理師6名)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4" name="Google Shape;374;g1dc638397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2eb722424_1_16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82eb722424_1_16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82eb722424_1_16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82eb722424_1_13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82eb722424_1_13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4" name="Google Shape;1724;g82eb722424_1_13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82eb722424_1_13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82eb722424_1_13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2" name="Google Shape;1732;g82eb722424_1_13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g82eb722424_1_13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5" name="Google Shape;1745;g82eb722424_1_13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6" name="Google Shape;1746;g82eb722424_1_13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7e65ebf433_3_45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7e65ebf433_3_45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5" name="Google Shape;1765;g7e65ebf433_3_45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77b27fbfed_10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77b27fbfed_1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77b27fbfed_1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77b27fbfed_0_137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77b27fbfed_0_13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77b27fbfed_0_13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77b27fbfed_0_14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77b27fbfed_0_14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77b27fbfed_0_14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77b27fbfed_0_148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77b27fbfed_0_14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77b27fbfed_0_14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77b27fbfed_0_150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77b27fbfed_0_15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77b27fbfed_0_15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77b27fbfed_0_15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77b27fbfed_0_15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77b27fbfed_0_15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77b27fbfed_0_15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77b27fbfed_0_15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77b27fbfed_0_15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7b27fbfed_0_15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7b27fbfed_0_15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g77b27fbfed_0_15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77b27fbfed_0_15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77b27fbfed_0_15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g77b27fbfed_0_15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5e2936cc8e_1_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5e2936cc8e_1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5e2936cc8e_1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77b27fbfed_0_15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77b27fbfed_0_15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https://docs.google.com/document/d/1-89iOSo4okqoKnuzPZSx8uAcxFqBlFgY7fY5kvr6Azg/edit#heading=h.rr8om137luf</a:t>
            </a:r>
            <a:endParaRPr/>
          </a:p>
        </p:txBody>
      </p:sp>
      <p:sp>
        <p:nvSpPr>
          <p:cNvPr id="632" name="Google Shape;632;g77b27fbfed_0_15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77b27fbfed_0_159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77b27fbfed_0_15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g77b27fbfed_0_15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77b27fbfed_0_16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77b27fbfed_0_16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g77b27fbfed_0_16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77b27fbfed_12_34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77b27fbfed_12_34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g77b27fbfed_12_34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82eb722424_1_18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82eb722424_1_18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g82eb722424_1_18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77b27fbfed_12_2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77b27fbfed_12_2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g77b27fbfed_12_2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77b27fbfed_12_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77b27fbfed_12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http://blog.pulipuli.info/2017/08/wekahotspot-association-rule-mining.html</a:t>
            </a:r>
            <a:r>
              <a:rPr lang="zh-TW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https://www.vectorstock.com/royalty-free-vector/baby-diaper-icon-flat-style-vector-7902069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https://www.vectorstock.com/royalty-free-vector/beer-bottle-template-in-modern-flat-style-icon-on-vector-14974267</a:t>
            </a:r>
            <a:r>
              <a:rPr lang="zh-TW"/>
              <a:t> </a:t>
            </a:r>
            <a:endParaRPr/>
          </a:p>
        </p:txBody>
      </p:sp>
      <p:sp>
        <p:nvSpPr>
          <p:cNvPr id="713" name="Google Shape;713;g77b27fbfed_12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77b27fbfed_12_2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77b27fbfed_12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https://docs.google.com/document/d/1-89iOSo4okqoKnuzPZSx8uAcxFqBlFgY7fY5kvr6Azg/edit#heading=h.rr8om137luf</a:t>
            </a:r>
            <a:endParaRPr/>
          </a:p>
        </p:txBody>
      </p:sp>
      <p:sp>
        <p:nvSpPr>
          <p:cNvPr id="733" name="Google Shape;733;g77b27fbfed_12_2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77b27fbfed_12_2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77b27fbfed_12_2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https://docs.google.com/document/d/1-89iOSo4okqoKnuzPZSx8uAcxFqBlFgY7fY5kvr6Azg/edit#heading=h.rr8om137luf</a:t>
            </a:r>
            <a:endParaRPr/>
          </a:p>
        </p:txBody>
      </p:sp>
      <p:sp>
        <p:nvSpPr>
          <p:cNvPr id="749" name="Google Shape;749;g77b27fbfed_12_2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77b27fbfed_12_28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77b27fbfed_12_2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g77b27fbfed_12_2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82eb722424_4_3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82eb722424_4_3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https://docs.google.com/presentation/d/1_8_AqCxImQZ1-3pOXqLcMMwPVZXPzFC6gu47U0MTLrg/edit</a:t>
            </a:r>
            <a:r>
              <a:rPr lang="zh-TW"/>
              <a:t> </a:t>
            </a:r>
            <a:endParaRPr/>
          </a:p>
        </p:txBody>
      </p:sp>
      <p:sp>
        <p:nvSpPr>
          <p:cNvPr id="393" name="Google Shape;393;g82eb722424_4_3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77b27fbfed_12_2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77b27fbfed_12_2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g77b27fbfed_12_2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77b27fbfed_12_7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77b27fbfed_12_7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g77b27fbfed_12_7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77b27fbfed_12_78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77b27fbfed_12_7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g77b27fbfed_12_7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77b27fbfed_12_5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77b27fbfed_12_5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http://blog.pulipuli.info/2017/08/wekahotspot-association-rule-mining.html</a:t>
            </a:r>
            <a:endParaRPr/>
          </a:p>
        </p:txBody>
      </p:sp>
      <p:sp>
        <p:nvSpPr>
          <p:cNvPr id="806" name="Google Shape;806;g77b27fbfed_12_5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77b27fbfed_12_5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77b27fbfed_12_5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g77b27fbfed_12_5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77b27fbfed_12_79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77b27fbfed_12_7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g77b27fbfed_12_7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77b27fbfed_12_8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77b27fbfed_12_8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g77b27fbfed_12_8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77b27fbfed_12_80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77b27fbfed_12_8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g77b27fbfed_12_8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77b27fbfed_12_9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77b27fbfed_12_9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g77b27fbfed_12_9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77b27fbfed_12_5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77b27fbfed_12_5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http://blog.pulipuli.info/2017/08/wekahotspot-association-rule-mining.html</a:t>
            </a:r>
            <a:endParaRPr/>
          </a:p>
        </p:txBody>
      </p:sp>
      <p:sp>
        <p:nvSpPr>
          <p:cNvPr id="882" name="Google Shape;882;g77b27fbfed_12_5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82eb722424_1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82eb722424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：分類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82eb722424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77b27fbfed_12_8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77b27fbfed_12_8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g77b27fbfed_12_8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77b27fbfed_12_8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77b27fbfed_12_8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g77b27fbfed_12_8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77b27fbfed_12_8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77b27fbfed_12_8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g77b27fbfed_12_8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77b27fbfed_12_88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77b27fbfed_12_8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g77b27fbfed_12_8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77b27fbfed_12_89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77b27fbfed_12_8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g77b27fbfed_12_8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77b27fbfed_12_5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77b27fbfed_12_5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g77b27fbfed_12_5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77b27fbfed_12_9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77b27fbfed_12_9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g77b27fbfed_12_9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77b27fbfed_12_9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77b27fbfed_12_9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g77b27fbfed_12_9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77b27fbfed_12_97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77b27fbfed_12_9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g77b27fbfed_12_9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77b27fbfed_12_100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77b27fbfed_12_10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https://www.ncbi.nlm.nih.gov/pmc/articles/PMC4718587/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Patient Rule Induction Method (PRIM)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g77b27fbfed_12_10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7b27fbfed_0_2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77b27fbfed_0_2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http://clipart-library.com/clipart/teacher-clip-art-13.htm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77b27fbfed_0_2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77b27fbfed_12_10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77b27fbfed_12_10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theta</a:t>
            </a:r>
            <a:endParaRPr/>
          </a:p>
        </p:txBody>
      </p:sp>
      <p:sp>
        <p:nvSpPr>
          <p:cNvPr id="1034" name="Google Shape;1034;g77b27fbfed_12_10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77b27fbfed_12_10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77b27fbfed_12_10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theta</a:t>
            </a:r>
            <a:endParaRPr/>
          </a:p>
        </p:txBody>
      </p:sp>
      <p:sp>
        <p:nvSpPr>
          <p:cNvPr id="1048" name="Google Shape;1048;g77b27fbfed_12_10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77b27fbfed_12_10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77b27fbfed_12_10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g77b27fbfed_12_10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77b27fbfed_12_10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77b27fbfed_12_10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g77b27fbfed_12_10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77b27fbfed_12_10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77b27fbfed_12_10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https://www.ncbi.nlm.nih.gov/pmc/articles/PMC4718587/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Patient Rule Induction Method (PRIM)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g77b27fbfed_12_10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77b27fbfed_12_99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77b27fbfed_12_9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g77b27fbfed_12_9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77b27fbfed_12_98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77b27fbfed_12_9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g77b27fbfed_12_9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77b27fbfed_12_130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77b27fbfed_12_13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g77b27fbfed_12_13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77b27fbfed_12_13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77b27fbfed_12_13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g77b27fbfed_12_13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77b27fbfed_12_99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77b27fbfed_12_9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g77b27fbfed_12_9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77b27fbfed_0_2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77b27fbfed_0_2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77b27fbfed_0_2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77b27fbfed_12_129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77b27fbfed_12_12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g77b27fbfed_12_12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77b27fbfed_12_13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77b27fbfed_12_13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g77b27fbfed_12_13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77b27fbfed_12_139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77b27fbfed_12_13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：分類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g77b27fbfed_12_13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77b27fbfed_12_140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77b27fbfed_12_1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g77b27fbfed_12_14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77b27fbfed_12_14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77b27fbfed_12_14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g77b27fbfed_12_14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77b27fbfed_12_14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77b27fbfed_12_14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g77b27fbfed_12_14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77b27fbfed_12_17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77b27fbfed_12_17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g77b27fbfed_12_17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77b27fbfed_12_218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" name="Google Shape;1252;g77b27fbfed_12_2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g77b27fbfed_12_2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77b27fbfed_12_24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77b27fbfed_12_2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g77b27fbfed_12_24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77b27fbfed_12_28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77b27fbfed_12_28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3" name="Google Shape;1283;g77b27fbfed_12_28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77b27fbfed_0_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77b27fbfed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school - student's school (binary: 'GP'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Gabriel Pereira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https://www.pinterest.com/pin/566327721862405642/?lp=true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or 'MS'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Mousinho da Silveira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https://www.parque-escolar.pt/en/school/027</a:t>
            </a:r>
            <a:r>
              <a:rPr lang="zh-TW"/>
              <a:t> </a:t>
            </a:r>
            <a:endParaRPr/>
          </a:p>
        </p:txBody>
      </p:sp>
      <p:sp>
        <p:nvSpPr>
          <p:cNvPr id="430" name="Google Shape;430;g77b27fbfed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77b27fbfed_12_28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77b27fbfed_12_28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g77b27fbfed_12_28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77b27fbfed_12_289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77b27fbfed_12_28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g77b27fbfed_12_28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77b27fbfed_12_290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77b27fbfed_12_29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g77b27fbfed_12_29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77b27fbfed_12_29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77b27fbfed_12_29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g77b27fbfed_12_29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77b27fbfed_12_29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77b27fbfed_12_29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g77b27fbfed_12_29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77b27fbfed_12_29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g77b27fbfed_12_29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g77b27fbfed_12_29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77b27fbfed_12_29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77b27fbfed_12_29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5" name="Google Shape;1385;g77b27fbfed_12_29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77b27fbfed_12_298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77b27fbfed_12_29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0" name="Google Shape;1400;g77b27fbfed_12_29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77b27fbfed_12_299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77b27fbfed_12_29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g77b27fbfed_12_29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7b27fbfed_12_30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7b27fbfed_12_30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1" name="Google Shape;1431;g77b27fbfed_12_30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77b27fbfed_0_29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77b27fbfed_0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77b27fbfed_0_2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77b27fbfed_12_30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77b27fbfed_12_30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g77b27fbfed_12_30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77b27fbfed_12_30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77b27fbfed_12_30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g77b27fbfed_12_30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77b27fbfed_12_30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2" name="Google Shape;1472;g77b27fbfed_12_30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g77b27fbfed_12_30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77b27fbfed_12_14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77b27fbfed_12_14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g77b27fbfed_12_14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77b27fbfed_12_14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77b27fbfed_12_14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g77b27fbfed_12_14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77b27fbfed_12_147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77b27fbfed_12_14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g77b27fbfed_12_14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77b27fbfed_12_149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77b27fbfed_12_14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g77b27fbfed_12_14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77b27fbfed_12_150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77b27fbfed_12_15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7" name="Google Shape;1547;g77b27fbfed_12_15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77b27fbfed_12_15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77b27fbfed_12_15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3" name="Google Shape;1563;g77b27fbfed_12_15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77b27fbfed_12_370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77b27fbfed_12_37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g77b27fbfed_12_37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77b27fbfed_0_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77b27fbfed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http://clipart-library.com/clipart/teacher-clip-art-13.htm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77b27fbfed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77b27fbfed_12_37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77b27fbfed_12_37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：分類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5" name="Google Shape;1595;g77b27fbfed_12_37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77b27fbfed_12_37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77b27fbfed_12_37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g77b27fbfed_12_37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77b27fbfed_12_37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77b27fbfed_12_37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3" name="Google Shape;1613;g77b27fbfed_12_37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77b27fbfed_12_14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77b27fbfed_12_14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2" name="Google Shape;1622;g77b27fbfed_12_14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77b27fbfed_12_39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77b27fbfed_12_39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g77b27fbfed_12_39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77b27fbfed_12_397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77b27fbfed_12_39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g77b27fbfed_12_39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77b27fbfed_12_399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77b27fbfed_12_39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6" name="Google Shape;1666;g77b27fbfed_12_39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77b27fbfed_12_400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7" name="Google Shape;1677;g77b27fbfed_12_40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8" name="Google Shape;1678;g77b27fbfed_12_40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77b27fbfed_12_40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2" name="Google Shape;1692;g77b27fbfed_12_40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3" name="Google Shape;1693;g77b27fbfed_12_40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77b27fbfed_12_40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77b27fbfed_12_40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4" name="Google Shape;1704;g77b27fbfed_12_40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7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7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hyperlink" Target="http://blog.pulipuli.info" TargetMode="External"/><Relationship Id="rId7" Type="http://schemas.openxmlformats.org/officeDocument/2006/relationships/image" Target="../media/image3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24.png"/><Relationship Id="rId4" Type="http://schemas.openxmlformats.org/officeDocument/2006/relationships/image" Target="../media/image16.png"/><Relationship Id="rId5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8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27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27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hyperlink" Target="http://blog.pulipuli.info/" TargetMode="External"/><Relationship Id="rId7" Type="http://schemas.openxmlformats.org/officeDocument/2006/relationships/image" Target="../media/image36.gif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1">
  <p:cSld name="TWO_OBJECTS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" name="Google Shape;74;p1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">
  <p:cSld name="1_章節標題_2_1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2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77" name="Google Shape;77;p1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7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83" name="Google Shape;8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">
  <p:cSld name="1_章節標題_2"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86" name="Google Shape;8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3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13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">
  <p:cSld name="1_章節標題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10230" l="0" r="5238" t="0"/>
          <a:stretch/>
        </p:blipFill>
        <p:spPr>
          <a:xfrm>
            <a:off x="5796136" y="4293096"/>
            <a:ext cx="3347864" cy="255833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80" cy="7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 b="53230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1">
  <p:cSld name="1_章節標題_1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/>
          <p:nvPr/>
        </p:nvSpPr>
        <p:spPr>
          <a:xfrm>
            <a:off x="4356671" y="1571400"/>
            <a:ext cx="3402300" cy="872700"/>
          </a:xfrm>
          <a:prstGeom prst="roundRect">
            <a:avLst>
              <a:gd fmla="val 16667" name="adj"/>
            </a:avLst>
          </a:prstGeom>
          <a:solidFill>
            <a:srgbClr val="783F0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 </a:t>
            </a:r>
            <a:r>
              <a:rPr lang="zh-TW" sz="2400">
                <a:solidFill>
                  <a:srgbClr val="FFFFFF"/>
                </a:solidFill>
              </a:rPr>
              <a:t>布丁布丁吃什麼？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 </a:t>
            </a:r>
            <a:r>
              <a:rPr lang="zh-TW" sz="2000" u="sng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http://blog.pulipuli.info</a:t>
            </a:r>
            <a:r>
              <a:rPr lang="zh-TW" sz="2000">
                <a:solidFill>
                  <a:srgbClr val="FFFFFF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9475" y="1493851"/>
            <a:ext cx="1034899" cy="10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1 1">
  <p:cSld name="1_章節標題_1_1">
    <p:bg>
      <p:bgPr>
        <a:solidFill>
          <a:srgbClr val="FFFFF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熊部長問號圖.png" id="114" name="Google Shape;1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575" y="2733663"/>
            <a:ext cx="4038600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>
            <p:ph type="title"/>
          </p:nvPr>
        </p:nvSpPr>
        <p:spPr>
          <a:xfrm>
            <a:off x="3379400" y="14669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">
  <p:cSld name="BLANK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1">
  <p:cSld name="BLANK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1" name="Google Shape;131;p1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" name="Google Shape;137;p20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 showMasterSp="0">
  <p:cSld name="TITLE_1">
    <p:bg>
      <p:bgPr>
        <a:solidFill>
          <a:srgbClr val="31303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1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3" name="Google Shape;143;p21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47" name="Google Shape;147;p22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 rot="5400000">
            <a:off x="4824412" y="2424113"/>
            <a:ext cx="5753100" cy="20478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 rot="5400000">
            <a:off x="652462" y="452438"/>
            <a:ext cx="575310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表格" type="tbl">
  <p:cSld name="TABL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838200" y="571500"/>
            <a:ext cx="7162800" cy="4873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1" type="ftr"/>
          </p:nvPr>
        </p:nvSpPr>
        <p:spPr>
          <a:xfrm>
            <a:off x="7086600" y="6537325"/>
            <a:ext cx="1752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8" name="Google Shape;158;p24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2" showMasterSp="0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7"/>
          <p:cNvGrpSpPr/>
          <p:nvPr/>
        </p:nvGrpSpPr>
        <p:grpSpPr>
          <a:xfrm>
            <a:off x="3446823" y="0"/>
            <a:ext cx="5697169" cy="6858000"/>
            <a:chOff x="3446823" y="0"/>
            <a:chExt cx="5697169" cy="6858000"/>
          </a:xfrm>
        </p:grpSpPr>
        <p:pic>
          <p:nvPicPr>
            <p:cNvPr id="172" name="Google Shape;172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0859" y="0"/>
              <a:ext cx="5063133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6823" y="0"/>
              <a:ext cx="2698954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27"/>
          <p:cNvSpPr txBox="1"/>
          <p:nvPr>
            <p:ph idx="1" type="subTitle"/>
          </p:nvPr>
        </p:nvSpPr>
        <p:spPr>
          <a:xfrm>
            <a:off x="599675" y="4376600"/>
            <a:ext cx="41304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5" name="Google Shape;175;p27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  <a:defRPr sz="3600"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6" name="Google Shape;1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>
            <p:ph idx="2" type="subTitle"/>
          </p:nvPr>
        </p:nvSpPr>
        <p:spPr>
          <a:xfrm>
            <a:off x="599675" y="1472250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200"/>
              <a:buFont typeface="Noto Symbol"/>
              <a:buNone/>
              <a:defRPr sz="22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 showMasterSp="0">
  <p:cSld name="TITLE_1">
    <p:bg>
      <p:bgPr>
        <a:solidFill>
          <a:srgbClr val="31303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8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2" name="Google Shape;182;p28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3" name="Google Shape;183;p28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8" name="Google Shape;188;p29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29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2" name="Google Shape;192;p30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" name="Google Shape;193;p30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96" name="Google Shape;196;p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7" name="Google Shape;197;p3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98" name="Google Shape;198;p3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1" name="Google Shape;201;p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2" name="Google Shape;202;p32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 1">
  <p:cSld name="TITLE_ONLY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6" name="Google Shape;206;p33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7" name="Google Shape;207;p3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1" name="Google Shape;211;p34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2" name="Google Shape;212;p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3" name="Google Shape;213;p34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4" name="Google Shape;214;p34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5" name="Google Shape;215;p3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16" name="Google Shape;216;p3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 1">
  <p:cSld name="TWO_OBJECTS_WITH_TEXT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5537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9" name="Google Shape;219;p35"/>
          <p:cNvSpPr txBox="1"/>
          <p:nvPr>
            <p:ph idx="2" type="body"/>
          </p:nvPr>
        </p:nvSpPr>
        <p:spPr>
          <a:xfrm>
            <a:off x="32715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0" name="Google Shape;220;p3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1" name="Google Shape;221;p35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2" name="Google Shape;222;p35"/>
          <p:cNvSpPr txBox="1"/>
          <p:nvPr>
            <p:ph idx="4" type="subTitle"/>
          </p:nvPr>
        </p:nvSpPr>
        <p:spPr>
          <a:xfrm>
            <a:off x="32739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p35"/>
          <p:cNvSpPr txBox="1"/>
          <p:nvPr>
            <p:ph idx="5" type="body"/>
          </p:nvPr>
        </p:nvSpPr>
        <p:spPr>
          <a:xfrm>
            <a:off x="59948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4" name="Google Shape;224;p35"/>
          <p:cNvSpPr txBox="1"/>
          <p:nvPr>
            <p:ph idx="6" type="subTitle"/>
          </p:nvPr>
        </p:nvSpPr>
        <p:spPr>
          <a:xfrm>
            <a:off x="59971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5" name="Google Shape;225;p3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26" name="Google Shape;226;p35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0" name="Google Shape;230;p3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1" name="Google Shape;231;p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2" name="Google Shape;232;p3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 2">
  <p:cSld name="TWO_OBJECTS_2_2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7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7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8" name="Google Shape;238;p3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9" name="Google Shape;239;p3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0" name="Google Shape;240;p3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">
  <p:cSld name="TWO_OBJECTS_2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8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5" name="Google Shape;245;p3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46" name="Google Shape;246;p3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47" name="Google Shape;247;p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3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 1">
  <p:cSld name="TWO_OBJECTS_2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9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 b="74117" l="0" r="0" t="6725"/>
          <a:stretch/>
        </p:blipFill>
        <p:spPr>
          <a:xfrm>
            <a:off x="0" y="1375"/>
            <a:ext cx="9143999" cy="131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/>
          <p:cNvPicPr preferRelativeResize="0"/>
          <p:nvPr/>
        </p:nvPicPr>
        <p:blipFill rotWithShape="1">
          <a:blip r:embed="rId3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5" name="Google Shape;255;p39"/>
          <p:cNvSpPr txBox="1"/>
          <p:nvPr>
            <p:ph idx="1" type="body"/>
          </p:nvPr>
        </p:nvSpPr>
        <p:spPr>
          <a:xfrm>
            <a:off x="53340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56" name="Google Shape;256;p39"/>
          <p:cNvSpPr txBox="1"/>
          <p:nvPr>
            <p:ph idx="2" type="body"/>
          </p:nvPr>
        </p:nvSpPr>
        <p:spPr>
          <a:xfrm>
            <a:off x="470535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57" name="Google Shape;257;p3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3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1">
  <p:cSld name="TWO_OBJECTS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40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62" name="Google Shape;262;p40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63" name="Google Shape;263;p4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4" name="Google Shape;264;p4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">
  <p:cSld name="1_章節標題_2_1">
    <p:bg>
      <p:bgPr>
        <a:solidFill>
          <a:srgbClr val="FFFF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41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67" name="Google Shape;267;p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41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9" name="Google Shape;2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1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1" name="Google Shape;271;p41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72" name="Google Shape;272;p4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273" name="Google Shape;2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 1">
  <p:cSld name="1_章節標題_2_1_1">
    <p:bg>
      <p:bgPr>
        <a:solidFill>
          <a:srgbClr val="FFFFFF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42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76" name="Google Shape;276;p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4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8" name="Google Shape;27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0" name="Google Shape;280;p4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81" name="Google Shape;281;p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202" y="2435825"/>
            <a:ext cx="2815954" cy="37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">
  <p:cSld name="1_章節標題_2">
    <p:bg>
      <p:bgPr>
        <a:solidFill>
          <a:srgbClr val="FFFFF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4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85" name="Google Shape;285;p4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43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7" name="Google Shape;287;p43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289" name="Google Shape;28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1" name="Google Shape;291;p4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92" name="Google Shape;292;p4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93" name="Google Shape;293;p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">
  <p:cSld name="1_章節標題">
    <p:bg>
      <p:bgPr>
        <a:solidFill>
          <a:srgbClr val="FFFFF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4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4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298" name="Google Shape;298;p44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1">
  <p:cSld name="1_章節標題_1">
    <p:bg>
      <p:bgPr>
        <a:solidFill>
          <a:srgbClr val="FFFFFF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5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05" name="Google Shape;305;p45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5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5"/>
          <p:cNvSpPr txBox="1"/>
          <p:nvPr/>
        </p:nvSpPr>
        <p:spPr>
          <a:xfrm>
            <a:off x="2391100" y="1625600"/>
            <a:ext cx="50712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BLOG: 布丁布丁吃什麼？</a:t>
            </a:r>
            <a:b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http://blog.pulipuli.info/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312" y="1522841"/>
            <a:ext cx="969900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12" name="Google Shape;312;p46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14" name="Google Shape;314;p4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3">
  <p:cSld name="BLANK_3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17" name="Google Shape;317;p4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19" name="Google Shape;319;p47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">
  <p:cSld name="BLANK_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22" name="Google Shape;322;p4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5" name="Google Shape;325;p4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2">
  <p:cSld name="BLANK_2_2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28" name="Google Shape;328;p4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9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9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1" name="Google Shape;331;p49"/>
          <p:cNvSpPr txBox="1"/>
          <p:nvPr>
            <p:ph type="title"/>
          </p:nvPr>
        </p:nvSpPr>
        <p:spPr>
          <a:xfrm>
            <a:off x="4477875" y="1037725"/>
            <a:ext cx="41898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2" name="Google Shape;332;p49"/>
          <p:cNvSpPr txBox="1"/>
          <p:nvPr>
            <p:ph idx="2" type="body"/>
          </p:nvPr>
        </p:nvSpPr>
        <p:spPr>
          <a:xfrm>
            <a:off x="4477875" y="2281525"/>
            <a:ext cx="4058100" cy="3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1">
  <p:cSld name="BLANK_2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35" name="Google Shape;335;p50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0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0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8" name="Google Shape;338;p50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1">
  <p:cSld name="BLANK_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1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1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3" name="Google Shape;343;p5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2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6" name="Google Shape;346;p52"/>
          <p:cNvSpPr txBox="1"/>
          <p:nvPr>
            <p:ph idx="1" type="body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47" name="Google Shape;347;p52"/>
          <p:cNvSpPr txBox="1"/>
          <p:nvPr>
            <p:ph idx="2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348" name="Google Shape;348;p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9" name="Google Shape;349;p52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2" name="Google Shape;352;p53"/>
          <p:cNvSpPr/>
          <p:nvPr>
            <p:ph idx="2" type="pic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53"/>
          <p:cNvSpPr txBox="1"/>
          <p:nvPr>
            <p:ph idx="1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354" name="Google Shape;354;p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55" name="Google Shape;355;p53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8" name="Google Shape;358;p54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359" name="Google Shape;359;p54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0" name="Google Shape;360;p5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5"/>
          <p:cNvSpPr txBox="1"/>
          <p:nvPr>
            <p:ph type="title"/>
          </p:nvPr>
        </p:nvSpPr>
        <p:spPr>
          <a:xfrm rot="5400000">
            <a:off x="4824450" y="2424150"/>
            <a:ext cx="57531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3" name="Google Shape;363;p55"/>
          <p:cNvSpPr txBox="1"/>
          <p:nvPr>
            <p:ph idx="1" type="body"/>
          </p:nvPr>
        </p:nvSpPr>
        <p:spPr>
          <a:xfrm rot="5400000">
            <a:off x="652425" y="452400"/>
            <a:ext cx="57531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364" name="Google Shape;364;p55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5" name="Google Shape;365;p5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表格" type="tbl">
  <p:cSld name="TABLE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 txBox="1"/>
          <p:nvPr>
            <p:ph type="title"/>
          </p:nvPr>
        </p:nvSpPr>
        <p:spPr>
          <a:xfrm>
            <a:off x="838200" y="571500"/>
            <a:ext cx="7162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8" name="Google Shape;368;p56"/>
          <p:cNvSpPr txBox="1"/>
          <p:nvPr>
            <p:ph idx="11" type="ftr"/>
          </p:nvPr>
        </p:nvSpPr>
        <p:spPr>
          <a:xfrm>
            <a:off x="7086600" y="6537325"/>
            <a:ext cx="17526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9" name="Google Shape;369;p5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0" name="Google Shape;370;p56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" name="Google Shape;43;p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" name="Google Shape;49;p8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 1">
  <p:cSld name="TWO_OBJECTS_WITH_TEXT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idx="1" type="body"/>
          </p:nvPr>
        </p:nvSpPr>
        <p:spPr>
          <a:xfrm>
            <a:off x="6299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33477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" name="Google Shape;57;p9"/>
          <p:cNvSpPr txBox="1"/>
          <p:nvPr>
            <p:ph idx="3" type="subTitle"/>
          </p:nvPr>
        </p:nvSpPr>
        <p:spPr>
          <a:xfrm>
            <a:off x="6293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4" type="subTitle"/>
          </p:nvPr>
        </p:nvSpPr>
        <p:spPr>
          <a:xfrm>
            <a:off x="33501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5" type="body"/>
          </p:nvPr>
        </p:nvSpPr>
        <p:spPr>
          <a:xfrm>
            <a:off x="60710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6" type="subTitle"/>
          </p:nvPr>
        </p:nvSpPr>
        <p:spPr>
          <a:xfrm>
            <a:off x="60733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" name="Google Shape;68;p1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5.xml"/><Relationship Id="rId1" Type="http://schemas.openxmlformats.org/officeDocument/2006/relationships/image" Target="../media/image12.jp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3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3" name="Google Shape;13;p1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1" name="Google Shape;161;p2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2" name="Google Shape;162;p2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3" name="Google Shape;163;p25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pudding@nccu.edu.tw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41.png"/><Relationship Id="rId4" Type="http://schemas.openxmlformats.org/officeDocument/2006/relationships/image" Target="../media/image138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40.png"/><Relationship Id="rId4" Type="http://schemas.openxmlformats.org/officeDocument/2006/relationships/image" Target="../media/image46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3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Relationship Id="rId4" Type="http://schemas.openxmlformats.org/officeDocument/2006/relationships/image" Target="../media/image6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Relationship Id="rId4" Type="http://schemas.openxmlformats.org/officeDocument/2006/relationships/image" Target="../media/image4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facebook.com/tonnhsu/posts/534963517124004/" TargetMode="External"/><Relationship Id="rId4" Type="http://schemas.openxmlformats.org/officeDocument/2006/relationships/image" Target="../media/image76.png"/><Relationship Id="rId5" Type="http://schemas.openxmlformats.org/officeDocument/2006/relationships/image" Target="../media/image6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blog.pulipuli.info/2017/08/wekahotspot-association-rule-mining.html" TargetMode="External"/><Relationship Id="rId4" Type="http://schemas.openxmlformats.org/officeDocument/2006/relationships/image" Target="../media/image8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ntdtv.com.tw/b5/20160511/video/171381.html?ptt" TargetMode="External"/><Relationship Id="rId4" Type="http://schemas.openxmlformats.org/officeDocument/2006/relationships/image" Target="../media/image7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1.png"/><Relationship Id="rId4" Type="http://schemas.openxmlformats.org/officeDocument/2006/relationships/hyperlink" Target="http://blog.pulipuli.info/2017/08/wekahotspot-association-rule-mining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4.png"/><Relationship Id="rId4" Type="http://schemas.openxmlformats.org/officeDocument/2006/relationships/image" Target="../media/image6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3.png"/><Relationship Id="rId4" Type="http://schemas.openxmlformats.org/officeDocument/2006/relationships/image" Target="../media/image93.png"/><Relationship Id="rId5" Type="http://schemas.openxmlformats.org/officeDocument/2006/relationships/image" Target="../media/image78.png"/><Relationship Id="rId6" Type="http://schemas.openxmlformats.org/officeDocument/2006/relationships/image" Target="../media/image12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4.png"/><Relationship Id="rId4" Type="http://schemas.openxmlformats.org/officeDocument/2006/relationships/image" Target="../media/image86.png"/><Relationship Id="rId5" Type="http://schemas.openxmlformats.org/officeDocument/2006/relationships/image" Target="../media/image11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8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0.png"/><Relationship Id="rId4" Type="http://schemas.openxmlformats.org/officeDocument/2006/relationships/image" Target="../media/image92.png"/><Relationship Id="rId5" Type="http://schemas.openxmlformats.org/officeDocument/2006/relationships/image" Target="../media/image4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5.png"/><Relationship Id="rId4" Type="http://schemas.openxmlformats.org/officeDocument/2006/relationships/image" Target="../media/image10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2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5.png"/><Relationship Id="rId4" Type="http://schemas.openxmlformats.org/officeDocument/2006/relationships/image" Target="../media/image10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4.png"/><Relationship Id="rId4" Type="http://schemas.openxmlformats.org/officeDocument/2006/relationships/image" Target="../media/image102.png"/><Relationship Id="rId5" Type="http://schemas.openxmlformats.org/officeDocument/2006/relationships/image" Target="../media/image9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1.png"/><Relationship Id="rId4" Type="http://schemas.openxmlformats.org/officeDocument/2006/relationships/image" Target="../media/image4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1.png"/><Relationship Id="rId4" Type="http://schemas.openxmlformats.org/officeDocument/2006/relationships/image" Target="../media/image6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7.png"/><Relationship Id="rId4" Type="http://schemas.openxmlformats.org/officeDocument/2006/relationships/image" Target="../media/image96.png"/><Relationship Id="rId5" Type="http://schemas.openxmlformats.org/officeDocument/2006/relationships/image" Target="../media/image10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Relationship Id="rId4" Type="http://schemas.openxmlformats.org/officeDocument/2006/relationships/image" Target="../media/image48.png"/><Relationship Id="rId5" Type="http://schemas.openxmlformats.org/officeDocument/2006/relationships/image" Target="../media/image4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7.gif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0.png"/><Relationship Id="rId4" Type="http://schemas.openxmlformats.org/officeDocument/2006/relationships/image" Target="../media/image13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1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20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1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2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16.png"/><Relationship Id="rId4" Type="http://schemas.openxmlformats.org/officeDocument/2006/relationships/image" Target="../media/image13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3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33.png"/><Relationship Id="rId4" Type="http://schemas.openxmlformats.org/officeDocument/2006/relationships/image" Target="../media/image1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archive.ics.uci.edu/ml/datasets/Student+Performance" TargetMode="External"/><Relationship Id="rId4" Type="http://schemas.openxmlformats.org/officeDocument/2006/relationships/image" Target="../media/image80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2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23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2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4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1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4.png"/><Relationship Id="rId4" Type="http://schemas.openxmlformats.org/officeDocument/2006/relationships/image" Target="../media/image91.png"/><Relationship Id="rId5" Type="http://schemas.openxmlformats.org/officeDocument/2006/relationships/image" Target="../media/image1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png"/><Relationship Id="rId4" Type="http://schemas.openxmlformats.org/officeDocument/2006/relationships/image" Target="../media/image4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18.png"/><Relationship Id="rId4" Type="http://schemas.openxmlformats.org/officeDocument/2006/relationships/image" Target="../media/image43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25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37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2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30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6.xml"/><Relationship Id="rId3" Type="http://schemas.openxmlformats.org/officeDocument/2006/relationships/hyperlink" Target="https://www.learnwithkak.com/achilles-heel-%E6%84%8F%E6%80%9D/" TargetMode="External"/><Relationship Id="rId4" Type="http://schemas.openxmlformats.org/officeDocument/2006/relationships/image" Target="../media/image139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8.xml"/><Relationship Id="rId3" Type="http://schemas.openxmlformats.org/officeDocument/2006/relationships/hyperlink" Target="https://medium.com/@CiroSpedaliere/chicken-egg-dilemma-in-multi-sided-platforms-f4e52a4b083e" TargetMode="External"/><Relationship Id="rId4" Type="http://schemas.openxmlformats.org/officeDocument/2006/relationships/image" Target="../media/image126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9.xml"/><Relationship Id="rId3" Type="http://schemas.openxmlformats.org/officeDocument/2006/relationships/hyperlink" Target="https://medium.com/@CiroSpedaliere/chicken-egg-dilemma-in-multi-sided-platforms-f4e52a4b083e" TargetMode="External"/><Relationship Id="rId4" Type="http://schemas.openxmlformats.org/officeDocument/2006/relationships/image" Target="../media/image129.jpg"/><Relationship Id="rId5" Type="http://schemas.openxmlformats.org/officeDocument/2006/relationships/image" Target="../media/image131.png"/><Relationship Id="rId6" Type="http://schemas.openxmlformats.org/officeDocument/2006/relationships/image" Target="../media/image136.png"/><Relationship Id="rId7" Type="http://schemas.openxmlformats.org/officeDocument/2006/relationships/image" Target="../media/image43.png"/><Relationship Id="rId8" Type="http://schemas.openxmlformats.org/officeDocument/2006/relationships/image" Target="../media/image1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7"/>
          <p:cNvSpPr txBox="1"/>
          <p:nvPr>
            <p:ph idx="1" type="subTitle"/>
          </p:nvPr>
        </p:nvSpPr>
        <p:spPr>
          <a:xfrm>
            <a:off x="599675" y="4779050"/>
            <a:ext cx="4130400" cy="11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>
                <a:solidFill>
                  <a:schemeClr val="dk1"/>
                </a:solidFill>
              </a:rPr>
              <a:t>政治大學圖檔所博士候選人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>
                <a:solidFill>
                  <a:schemeClr val="dk1"/>
                </a:solidFill>
              </a:rPr>
              <a:t>陳勇汀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 u="sng">
                <a:solidFill>
                  <a:schemeClr val="hlink"/>
                </a:solidFill>
                <a:hlinkClick r:id="rId3"/>
              </a:rPr>
              <a:t>pudding@nccu.edu.tw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>
                <a:solidFill>
                  <a:schemeClr val="dk1"/>
                </a:solidFill>
              </a:rPr>
              <a:t>2020年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377" name="Google Shape;377;p57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800"/>
              <a:t>大數據基本演算</a:t>
            </a:r>
            <a:endParaRPr b="0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比較性分析</a:t>
            </a:r>
            <a:endParaRPr b="0"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關聯規則分析：</a:t>
            </a:r>
            <a:br>
              <a:rPr lang="zh-TW"/>
            </a:br>
            <a:r>
              <a:rPr lang="zh-TW"/>
              <a:t>熱點分析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1" name="Google Shape;481;p66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/>
              <a:t>一言不合，就動手</a:t>
            </a:r>
            <a:endParaRPr/>
          </a:p>
        </p:txBody>
      </p:sp>
      <p:sp>
        <p:nvSpPr>
          <p:cNvPr id="482" name="Google Shape;482;p66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實作：</a:t>
            </a:r>
            <a:r>
              <a:rPr lang="zh-TW"/>
              <a:t>熱點分析</a:t>
            </a:r>
            <a:endParaRPr/>
          </a:p>
        </p:txBody>
      </p:sp>
      <p:pic>
        <p:nvPicPr>
          <p:cNvPr descr="[Slide] 實作 Practice slide" id="483" name="Google Shape;48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936" y="725826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15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27" name="Google Shape;1727;p156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試著分析看看吧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學習單作業</a:t>
            </a:r>
            <a:endParaRPr/>
          </a:p>
        </p:txBody>
      </p:sp>
      <p:sp>
        <p:nvSpPr>
          <p:cNvPr id="1728" name="Google Shape;1728;p156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Part</a:t>
            </a:r>
            <a:r>
              <a:rPr lang="zh-TW"/>
              <a:t> 4.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4" name="Google Shape;1734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674" y="1791150"/>
            <a:ext cx="3409301" cy="481982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35" name="Google Shape;1735;p15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6" name="Google Shape;1736;p15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37" name="Google Shape;1737;p15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作業說明</a:t>
            </a:r>
            <a:endParaRPr/>
          </a:p>
        </p:txBody>
      </p:sp>
      <p:sp>
        <p:nvSpPr>
          <p:cNvPr id="1738" name="Google Shape;1738;p15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9" name="Google Shape;1739;p15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選一個資料集，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然後完成學習單吧！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資料集的描述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關聯規則分析：熱點分析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綜合比較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40" name="Google Shape;1740;p157"/>
          <p:cNvSpPr/>
          <p:nvPr/>
        </p:nvSpPr>
        <p:spPr>
          <a:xfrm>
            <a:off x="1646588" y="5235588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u="sng">
                <a:solidFill>
                  <a:srgbClr val="0000FF"/>
                </a:solidFill>
              </a:rPr>
              <a:t>比較性分析</a:t>
            </a:r>
            <a:endParaRPr sz="2600" u="sng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u="sng">
                <a:solidFill>
                  <a:srgbClr val="0000FF"/>
                </a:solidFill>
              </a:rPr>
              <a:t>關聯規則</a:t>
            </a:r>
            <a:r>
              <a:rPr lang="zh-TW" sz="2600" u="sng">
                <a:solidFill>
                  <a:srgbClr val="0000FF"/>
                </a:solidFill>
              </a:rPr>
              <a:t>.odt</a:t>
            </a:r>
            <a:endParaRPr sz="2600" u="sng">
              <a:solidFill>
                <a:srgbClr val="0000FF"/>
              </a:solidFill>
            </a:endParaRPr>
          </a:p>
        </p:txBody>
      </p:sp>
      <p:sp>
        <p:nvSpPr>
          <p:cNvPr id="1741" name="Google Shape;1741;p157"/>
          <p:cNvSpPr/>
          <p:nvPr/>
        </p:nvSpPr>
        <p:spPr>
          <a:xfrm>
            <a:off x="566788" y="5070000"/>
            <a:ext cx="1159800" cy="1483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D:\Desktop\Dropbox\108-2 成大課程\0319 WEKA實作：機器學習 監督式學習\課程網頁icon\odt.emf" id="1742" name="Google Shape;1742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50" y="5153700"/>
            <a:ext cx="1315800" cy="13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15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預測性</a:t>
            </a:r>
            <a:r>
              <a:rPr lang="zh-TW"/>
              <a:t>資料集</a:t>
            </a:r>
            <a:endParaRPr/>
          </a:p>
        </p:txBody>
      </p:sp>
      <p:sp>
        <p:nvSpPr>
          <p:cNvPr id="1749" name="Google Shape;1749;p15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800"/>
              <a:t>作業資料集：</a:t>
            </a:r>
            <a:endParaRPr sz="1800"/>
          </a:p>
          <a:p>
            <a:pPr indent="-165100" lvl="0" marL="3429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800"/>
              <a:t>   </a:t>
            </a:r>
            <a:r>
              <a:rPr b="1" lang="zh-TW" sz="1800" u="sng">
                <a:solidFill>
                  <a:srgbClr val="0000FF"/>
                </a:solidFill>
              </a:rPr>
              <a:t>銀行行銷資料集</a:t>
            </a:r>
            <a:endParaRPr b="1" sz="1800" u="sng">
              <a:solidFill>
                <a:srgbClr val="0000FF"/>
              </a:solidFill>
            </a:endParaRPr>
          </a:p>
          <a:p>
            <a:pPr indent="-165100" lvl="0" marL="3429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00FF"/>
                </a:solidFill>
              </a:rPr>
              <a:t>   </a:t>
            </a:r>
            <a:r>
              <a:rPr b="1" lang="zh-TW" sz="1800" u="sng">
                <a:solidFill>
                  <a:srgbClr val="0000FF"/>
                </a:solidFill>
              </a:rPr>
              <a:t>教學意見回饋資料集</a:t>
            </a:r>
            <a:endParaRPr b="1" sz="1800" u="sng">
              <a:solidFill>
                <a:srgbClr val="0000FF"/>
              </a:solidFill>
            </a:endParaRPr>
          </a:p>
          <a:p>
            <a:pPr indent="-165100" lvl="0" marL="3429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00FF"/>
                </a:solidFill>
              </a:rPr>
              <a:t>   </a:t>
            </a:r>
            <a:r>
              <a:rPr b="1" lang="zh-TW" sz="1800" u="sng">
                <a:solidFill>
                  <a:srgbClr val="0000FF"/>
                </a:solidFill>
              </a:rPr>
              <a:t>收入普查資料集</a:t>
            </a:r>
            <a:endParaRPr b="1" sz="1800" u="sng">
              <a:solidFill>
                <a:srgbClr val="0000FF"/>
              </a:solidFill>
            </a:endParaRPr>
          </a:p>
          <a:p>
            <a:pPr indent="-165100" lvl="0" marL="3429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00FF"/>
                </a:solidFill>
              </a:rPr>
              <a:t>   </a:t>
            </a:r>
            <a:r>
              <a:rPr b="1" lang="zh-TW" sz="1800" u="sng">
                <a:solidFill>
                  <a:srgbClr val="0000FF"/>
                </a:solidFill>
              </a:rPr>
              <a:t>線上購物資料集</a:t>
            </a:r>
            <a:endParaRPr b="1" sz="1800" u="sng">
              <a:solidFill>
                <a:srgbClr val="0000FF"/>
              </a:solidFill>
            </a:endParaRPr>
          </a:p>
          <a:p>
            <a:pPr indent="-165100" lvl="0" marL="3429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00FF"/>
                </a:solidFill>
              </a:rPr>
              <a:t>   </a:t>
            </a:r>
            <a:r>
              <a:rPr b="1" lang="zh-TW" sz="1800" u="sng">
                <a:solidFill>
                  <a:srgbClr val="0000FF"/>
                </a:solidFill>
              </a:rPr>
              <a:t>鐵達尼號乘客資料集</a:t>
            </a:r>
            <a:endParaRPr b="1" sz="1800" u="sng">
              <a:solidFill>
                <a:srgbClr val="0000FF"/>
              </a:solidFill>
            </a:endParaRPr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sp>
        <p:nvSpPr>
          <p:cNvPr id="1750" name="Google Shape;1750;p1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51" name="Google Shape;1751;p15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2" name="Google Shape;1752;p158"/>
          <p:cNvSpPr/>
          <p:nvPr/>
        </p:nvSpPr>
        <p:spPr>
          <a:xfrm flipH="1">
            <a:off x="3713717" y="3700233"/>
            <a:ext cx="882900" cy="893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D:\Desktop\Dropbox\108-2 成大課程\0319 WEKA實作：機器學習 監督式學習\課程網頁icon\folder.emf" id="1753" name="Google Shape;1753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2985800"/>
            <a:ext cx="274200" cy="27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Desktop\Dropbox\108-2 成大課程\0319 WEKA實作：機器學習 監督式學習\課程網頁icon\folder.emf" id="1754" name="Google Shape;1754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3463650"/>
            <a:ext cx="274200" cy="27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Desktop\Dropbox\108-2 成大課程\0319 WEKA實作：機器學習 監督式學習\課程網頁icon\folder.emf" id="1755" name="Google Shape;1755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4009950"/>
            <a:ext cx="274200" cy="27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Desktop\Dropbox\108-2 成大課程\0319 WEKA實作：機器學習 監督式學習\課程網頁icon\folder.emf" id="1756" name="Google Shape;1756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4443550"/>
            <a:ext cx="274200" cy="27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Desktop\Dropbox\108-2 成大課程\0319 WEKA實作：機器學習 監督式學習\課程網頁icon\folder.emf" id="1757" name="Google Shape;1757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4965650"/>
            <a:ext cx="274200" cy="27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8" name="Google Shape;1758;p158"/>
          <p:cNvGrpSpPr/>
          <p:nvPr/>
        </p:nvGrpSpPr>
        <p:grpSpPr>
          <a:xfrm>
            <a:off x="858350" y="2970363"/>
            <a:ext cx="3369600" cy="2713713"/>
            <a:chOff x="858350" y="2970363"/>
            <a:chExt cx="3369600" cy="2713713"/>
          </a:xfrm>
        </p:grpSpPr>
        <p:sp>
          <p:nvSpPr>
            <p:cNvPr id="1759" name="Google Shape;1759;p158"/>
            <p:cNvSpPr/>
            <p:nvPr/>
          </p:nvSpPr>
          <p:spPr>
            <a:xfrm>
              <a:off x="1771950" y="2970363"/>
              <a:ext cx="1542300" cy="1523400"/>
            </a:xfrm>
            <a:prstGeom prst="wedgeRoundRectCallout">
              <a:avLst>
                <a:gd fmla="val -5691" name="adj1"/>
                <a:gd fmla="val 64205" name="adj2"/>
                <a:gd fmla="val 0" name="adj3"/>
              </a:avLst>
            </a:prstGeom>
            <a:solidFill>
              <a:srgbClr val="4F81BD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760" name="Google Shape;1760;p158"/>
            <p:cNvSpPr/>
            <p:nvPr/>
          </p:nvSpPr>
          <p:spPr>
            <a:xfrm>
              <a:off x="858350" y="4790375"/>
              <a:ext cx="3369600" cy="893700"/>
            </a:xfrm>
            <a:prstGeom prst="flowChartAlternateProcess">
              <a:avLst/>
            </a:prstGeom>
            <a:solidFill>
              <a:srgbClr val="FFFFFF"/>
            </a:solidFill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28588" rotWithShape="0" algn="bl" dir="5400000" dist="9525">
                <a:srgbClr val="4F81BD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u="sng">
                  <a:solidFill>
                    <a:srgbClr val="0000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課程首頁</a:t>
              </a:r>
              <a:endParaRPr sz="2400" u="sng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pic>
        <p:nvPicPr>
          <p:cNvPr id="1761" name="Google Shape;176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680" y="3219550"/>
            <a:ext cx="1025025" cy="10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0" name="Google Shape;490;p67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800">
                <a:solidFill>
                  <a:schemeClr val="dk1"/>
                </a:solidFill>
              </a:rPr>
              <a:t>關聯規則分析：熱點分析</a:t>
            </a:r>
            <a:endParaRPr b="0"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實作步驟</a:t>
            </a:r>
            <a:endParaRPr/>
          </a:p>
        </p:txBody>
      </p:sp>
      <p:sp>
        <p:nvSpPr>
          <p:cNvPr id="491" name="Google Shape;491;p67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 sz="2200">
                <a:solidFill>
                  <a:schemeClr val="dk1"/>
                </a:solidFill>
              </a:rPr>
              <a:t>下載與開啟檔案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 sz="2200">
                <a:solidFill>
                  <a:schemeClr val="dk1"/>
                </a:solidFill>
              </a:rPr>
              <a:t>執行關聯規則探勘：HotSpot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lphaLcPeriod"/>
            </a:pPr>
            <a:r>
              <a:rPr lang="zh-TW" sz="2200">
                <a:solidFill>
                  <a:schemeClr val="dk1"/>
                </a:solidFill>
              </a:rPr>
              <a:t>分析第1個目標屬性GP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lphaLcPeriod"/>
            </a:pPr>
            <a:r>
              <a:rPr lang="zh-TW" sz="2200">
                <a:solidFill>
                  <a:schemeClr val="dk1"/>
                </a:solidFill>
              </a:rPr>
              <a:t>分析第2個目標屬性MS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 sz="2200">
                <a:solidFill>
                  <a:schemeClr val="dk1"/>
                </a:solidFill>
              </a:rPr>
              <a:t>分析探勘結果</a:t>
            </a:r>
            <a:endParaRPr sz="2200">
              <a:solidFill>
                <a:schemeClr val="dk1"/>
              </a:solidFill>
            </a:endParaRPr>
          </a:p>
          <a:p>
            <a:pPr indent="-165100" lvl="0" marL="34290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8"/>
          <p:cNvSpPr txBox="1"/>
          <p:nvPr>
            <p:ph idx="2" type="body"/>
          </p:nvPr>
        </p:nvSpPr>
        <p:spPr>
          <a:xfrm>
            <a:off x="4705350" y="2085575"/>
            <a:ext cx="4019400" cy="44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6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STEP 1. 下載與開啟檔案 (1/2)</a:t>
            </a:r>
            <a:endParaRPr/>
          </a:p>
        </p:txBody>
      </p:sp>
      <p:sp>
        <p:nvSpPr>
          <p:cNvPr id="499" name="Google Shape;499;p6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0" name="Google Shape;500;p6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68"/>
          <p:cNvSpPr/>
          <p:nvPr/>
        </p:nvSpPr>
        <p:spPr>
          <a:xfrm flipH="1">
            <a:off x="4218092" y="3700233"/>
            <a:ext cx="882900" cy="893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68"/>
          <p:cNvSpPr/>
          <p:nvPr/>
        </p:nvSpPr>
        <p:spPr>
          <a:xfrm>
            <a:off x="5273700" y="416566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u="sng">
                <a:solidFill>
                  <a:srgbClr val="0000FF"/>
                </a:solidFill>
              </a:rPr>
              <a:t>stu-sch-</a:t>
            </a:r>
            <a:br>
              <a:rPr lang="zh-TW" sz="3200" u="sng">
                <a:solidFill>
                  <a:srgbClr val="0000FF"/>
                </a:solidFill>
              </a:rPr>
            </a:br>
            <a:r>
              <a:rPr lang="zh-TW" sz="3200" u="sng">
                <a:solidFill>
                  <a:srgbClr val="0000FF"/>
                </a:solidFill>
              </a:rPr>
              <a:t>1 - train.ods</a:t>
            </a:r>
            <a:endParaRPr sz="3200" u="sng">
              <a:solidFill>
                <a:srgbClr val="0000FF"/>
              </a:solidFill>
            </a:endParaRPr>
          </a:p>
        </p:txBody>
      </p:sp>
      <p:grpSp>
        <p:nvGrpSpPr>
          <p:cNvPr id="503" name="Google Shape;503;p68"/>
          <p:cNvGrpSpPr/>
          <p:nvPr/>
        </p:nvGrpSpPr>
        <p:grpSpPr>
          <a:xfrm>
            <a:off x="6007700" y="2877025"/>
            <a:ext cx="1315850" cy="1483200"/>
            <a:chOff x="6007700" y="2877025"/>
            <a:chExt cx="1315850" cy="1483200"/>
          </a:xfrm>
        </p:grpSpPr>
        <p:sp>
          <p:nvSpPr>
            <p:cNvPr id="504" name="Google Shape;504;p68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505" name="Google Shape;505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6" name="Google Shape;506;p68"/>
          <p:cNvGrpSpPr/>
          <p:nvPr/>
        </p:nvGrpSpPr>
        <p:grpSpPr>
          <a:xfrm>
            <a:off x="858350" y="2970363"/>
            <a:ext cx="3369600" cy="2713713"/>
            <a:chOff x="858350" y="2970363"/>
            <a:chExt cx="3369600" cy="2713713"/>
          </a:xfrm>
        </p:grpSpPr>
        <p:sp>
          <p:nvSpPr>
            <p:cNvPr id="507" name="Google Shape;507;p68"/>
            <p:cNvSpPr/>
            <p:nvPr/>
          </p:nvSpPr>
          <p:spPr>
            <a:xfrm>
              <a:off x="1771950" y="2970363"/>
              <a:ext cx="1542300" cy="1523400"/>
            </a:xfrm>
            <a:prstGeom prst="wedgeRoundRectCallout">
              <a:avLst>
                <a:gd fmla="val -5691" name="adj1"/>
                <a:gd fmla="val 64205" name="adj2"/>
                <a:gd fmla="val 0" name="adj3"/>
              </a:avLst>
            </a:prstGeom>
            <a:solidFill>
              <a:srgbClr val="4F81BD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08" name="Google Shape;508;p68"/>
            <p:cNvSpPr/>
            <p:nvPr/>
          </p:nvSpPr>
          <p:spPr>
            <a:xfrm>
              <a:off x="858350" y="4790375"/>
              <a:ext cx="3369600" cy="893700"/>
            </a:xfrm>
            <a:prstGeom prst="flowChartAlternateProcess">
              <a:avLst/>
            </a:prstGeom>
            <a:solidFill>
              <a:srgbClr val="FFFFFF"/>
            </a:solidFill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28588" rotWithShape="0" algn="bl" dir="5400000" dist="9525">
                <a:srgbClr val="4F81BD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u="sng">
                  <a:solidFill>
                    <a:srgbClr val="0000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課程首頁</a:t>
              </a:r>
              <a:endParaRPr sz="2400" u="sng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pic>
        <p:nvPicPr>
          <p:cNvPr id="509" name="Google Shape;50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680" y="3219550"/>
            <a:ext cx="1025025" cy="10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STEP 1. 下載與開啟檔案</a:t>
            </a:r>
            <a:endParaRPr/>
          </a:p>
        </p:txBody>
      </p:sp>
      <p:sp>
        <p:nvSpPr>
          <p:cNvPr id="516" name="Google Shape;516;p6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7" name="Google Shape;517;p6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8" name="Google Shape;51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98" y="2122073"/>
            <a:ext cx="5312100" cy="404997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9"/>
          <p:cNvSpPr/>
          <p:nvPr/>
        </p:nvSpPr>
        <p:spPr>
          <a:xfrm>
            <a:off x="533400" y="2618250"/>
            <a:ext cx="838200" cy="3399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20" name="Google Shape;520;p69"/>
          <p:cNvSpPr/>
          <p:nvPr/>
        </p:nvSpPr>
        <p:spPr>
          <a:xfrm>
            <a:off x="5273700" y="408516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u="sng">
                <a:solidFill>
                  <a:srgbClr val="0000FF"/>
                </a:solidFill>
              </a:rPr>
              <a:t>stu-sch-</a:t>
            </a:r>
            <a:br>
              <a:rPr lang="zh-TW" sz="3200" u="sng">
                <a:solidFill>
                  <a:srgbClr val="0000FF"/>
                </a:solidFill>
              </a:rPr>
            </a:br>
            <a:r>
              <a:rPr lang="zh-TW" sz="3200" u="sng">
                <a:solidFill>
                  <a:srgbClr val="0000FF"/>
                </a:solidFill>
              </a:rPr>
              <a:t>1 - train.ods</a:t>
            </a:r>
            <a:endParaRPr sz="3200" u="sng">
              <a:solidFill>
                <a:srgbClr val="0000FF"/>
              </a:solidFill>
            </a:endParaRPr>
          </a:p>
        </p:txBody>
      </p:sp>
      <p:sp>
        <p:nvSpPr>
          <p:cNvPr id="521" name="Google Shape;521;p69"/>
          <p:cNvSpPr/>
          <p:nvPr/>
        </p:nvSpPr>
        <p:spPr>
          <a:xfrm flipH="1" rot="1193314">
            <a:off x="1559459" y="3345434"/>
            <a:ext cx="3541531" cy="52479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2" name="Google Shape;522;p69"/>
          <p:cNvGrpSpPr/>
          <p:nvPr/>
        </p:nvGrpSpPr>
        <p:grpSpPr>
          <a:xfrm>
            <a:off x="6057125" y="2758675"/>
            <a:ext cx="1315850" cy="1483200"/>
            <a:chOff x="6007700" y="2877025"/>
            <a:chExt cx="1315850" cy="1483200"/>
          </a:xfrm>
        </p:grpSpPr>
        <p:sp>
          <p:nvSpPr>
            <p:cNvPr id="523" name="Google Shape;523;p69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524" name="Google Shape;524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7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32" name="Google Shape;532;p7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STEP 2. 執行關聯規則探勘 (1/6)</a:t>
            </a:r>
            <a:endParaRPr/>
          </a:p>
        </p:txBody>
      </p:sp>
      <p:sp>
        <p:nvSpPr>
          <p:cNvPr id="533" name="Google Shape;533;p7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70"/>
          <p:cNvSpPr txBox="1"/>
          <p:nvPr>
            <p:ph idx="2" type="body"/>
          </p:nvPr>
        </p:nvSpPr>
        <p:spPr>
          <a:xfrm>
            <a:off x="6134625" y="2155300"/>
            <a:ext cx="2590200" cy="43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Attributes: </a:t>
            </a:r>
            <a:r>
              <a:rPr lang="zh-TW" u="sng">
                <a:solidFill>
                  <a:srgbClr val="FF0000"/>
                </a:solidFill>
              </a:rPr>
              <a:t>30</a:t>
            </a:r>
            <a:br>
              <a:rPr lang="zh-TW"/>
            </a:br>
            <a:r>
              <a:rPr lang="zh-TW"/>
              <a:t>先記得屬性數量，共30個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Associate</a:t>
            </a:r>
            <a:r>
              <a:rPr lang="zh-TW">
                <a:solidFill>
                  <a:schemeClr val="dk1"/>
                </a:solidFill>
              </a:rPr>
              <a:t> 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切換到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關聯規則探勘面板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5" name="Google Shape;53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791152"/>
            <a:ext cx="5477911" cy="47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70"/>
          <p:cNvPicPr preferRelativeResize="0"/>
          <p:nvPr/>
        </p:nvPicPr>
        <p:blipFill rotWithShape="1">
          <a:blip r:embed="rId4">
            <a:alphaModFix/>
          </a:blip>
          <a:srcRect b="30767" l="0" r="56702" t="0"/>
          <a:stretch/>
        </p:blipFill>
        <p:spPr>
          <a:xfrm>
            <a:off x="3392122" y="3085950"/>
            <a:ext cx="2742500" cy="37720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7" name="Google Shape;537;p70"/>
          <p:cNvSpPr/>
          <p:nvPr/>
        </p:nvSpPr>
        <p:spPr>
          <a:xfrm>
            <a:off x="2228875" y="2001075"/>
            <a:ext cx="7491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38" name="Google Shape;538;p70"/>
          <p:cNvSpPr/>
          <p:nvPr/>
        </p:nvSpPr>
        <p:spPr>
          <a:xfrm>
            <a:off x="2971150" y="1240180"/>
            <a:ext cx="602400" cy="594600"/>
          </a:xfrm>
          <a:prstGeom prst="wedgeEllipseCallout">
            <a:avLst>
              <a:gd fmla="val -59769" name="adj1"/>
              <a:gd fmla="val 7388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539" name="Google Shape;539;p70"/>
          <p:cNvSpPr/>
          <p:nvPr/>
        </p:nvSpPr>
        <p:spPr>
          <a:xfrm flipH="1" rot="2700000">
            <a:off x="2918324" y="246916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70"/>
          <p:cNvSpPr/>
          <p:nvPr/>
        </p:nvSpPr>
        <p:spPr>
          <a:xfrm>
            <a:off x="2332075" y="3389575"/>
            <a:ext cx="7491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41" name="Google Shape;541;p70"/>
          <p:cNvSpPr/>
          <p:nvPr/>
        </p:nvSpPr>
        <p:spPr>
          <a:xfrm>
            <a:off x="1626475" y="2750630"/>
            <a:ext cx="602400" cy="594600"/>
          </a:xfrm>
          <a:prstGeom prst="wedgeEllipseCallout">
            <a:avLst>
              <a:gd fmla="val 77133" name="adj1"/>
              <a:gd fmla="val 5698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探索器介面說明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關聯規則探勘 (Associate)</a:t>
            </a:r>
            <a:endParaRPr/>
          </a:p>
        </p:txBody>
      </p:sp>
      <p:sp>
        <p:nvSpPr>
          <p:cNvPr id="548" name="Google Shape;548;p71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71"/>
          <p:cNvSpPr txBox="1"/>
          <p:nvPr>
            <p:ph idx="2" type="body"/>
          </p:nvPr>
        </p:nvSpPr>
        <p:spPr>
          <a:xfrm>
            <a:off x="5341700" y="1791150"/>
            <a:ext cx="33831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Associator ⇨ Choose</a:t>
            </a:r>
            <a:br>
              <a:rPr lang="zh-TW"/>
            </a:br>
            <a:r>
              <a:rPr lang="zh-TW"/>
              <a:t>選擇關聯規則探勘演算法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/>
              <a:t>演算法進階設定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Start</a:t>
            </a:r>
            <a:r>
              <a:rPr lang="zh-TW"/>
              <a:t> 開始執行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Result list </a:t>
            </a:r>
            <a:br>
              <a:rPr lang="zh-TW"/>
            </a:br>
            <a:r>
              <a:rPr lang="zh-TW"/>
              <a:t>探勘結果列表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Associator output</a:t>
            </a:r>
            <a:br>
              <a:rPr lang="zh-TW"/>
            </a:br>
            <a:r>
              <a:rPr lang="zh-TW"/>
              <a:t>探勘結果</a:t>
            </a:r>
            <a:endParaRPr/>
          </a:p>
        </p:txBody>
      </p:sp>
      <p:sp>
        <p:nvSpPr>
          <p:cNvPr id="550" name="Google Shape;550;p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1" name="Google Shape;551;p7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2" name="Google Shape;55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2223450"/>
            <a:ext cx="4655899" cy="40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71"/>
          <p:cNvSpPr/>
          <p:nvPr/>
        </p:nvSpPr>
        <p:spPr>
          <a:xfrm>
            <a:off x="840575" y="2771425"/>
            <a:ext cx="4767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54" name="Google Shape;554;p71"/>
          <p:cNvSpPr/>
          <p:nvPr/>
        </p:nvSpPr>
        <p:spPr>
          <a:xfrm>
            <a:off x="1326725" y="2771425"/>
            <a:ext cx="4320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55" name="Google Shape;555;p71"/>
          <p:cNvSpPr/>
          <p:nvPr/>
        </p:nvSpPr>
        <p:spPr>
          <a:xfrm>
            <a:off x="735050" y="3159925"/>
            <a:ext cx="4320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56" name="Google Shape;556;p71"/>
          <p:cNvSpPr/>
          <p:nvPr/>
        </p:nvSpPr>
        <p:spPr>
          <a:xfrm>
            <a:off x="791425" y="3592075"/>
            <a:ext cx="7137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57" name="Google Shape;557;p71"/>
          <p:cNvSpPr/>
          <p:nvPr/>
        </p:nvSpPr>
        <p:spPr>
          <a:xfrm>
            <a:off x="1655725" y="3357200"/>
            <a:ext cx="3475800" cy="2302200"/>
          </a:xfrm>
          <a:prstGeom prst="roundRect">
            <a:avLst>
              <a:gd fmla="val 3663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58" name="Google Shape;558;p71"/>
          <p:cNvSpPr/>
          <p:nvPr/>
        </p:nvSpPr>
        <p:spPr>
          <a:xfrm>
            <a:off x="315175" y="1989280"/>
            <a:ext cx="602400" cy="594600"/>
          </a:xfrm>
          <a:prstGeom prst="wedgeEllipseCallout">
            <a:avLst>
              <a:gd fmla="val 43061" name="adj1"/>
              <a:gd fmla="val 5692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A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559" name="Google Shape;559;p71"/>
          <p:cNvSpPr/>
          <p:nvPr/>
        </p:nvSpPr>
        <p:spPr>
          <a:xfrm>
            <a:off x="1545850" y="1941455"/>
            <a:ext cx="602400" cy="594600"/>
          </a:xfrm>
          <a:prstGeom prst="wedgeEllipseCallout">
            <a:avLst>
              <a:gd fmla="val -34915" name="adj1"/>
              <a:gd fmla="val 6812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B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560" name="Google Shape;560;p71"/>
          <p:cNvSpPr/>
          <p:nvPr/>
        </p:nvSpPr>
        <p:spPr>
          <a:xfrm>
            <a:off x="83400" y="3271680"/>
            <a:ext cx="602400" cy="594600"/>
          </a:xfrm>
          <a:prstGeom prst="wedgeEllipseCallout">
            <a:avLst>
              <a:gd fmla="val 65596" name="adj1"/>
              <a:gd fmla="val -1655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C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561" name="Google Shape;561;p71"/>
          <p:cNvSpPr/>
          <p:nvPr/>
        </p:nvSpPr>
        <p:spPr>
          <a:xfrm>
            <a:off x="238175" y="4024230"/>
            <a:ext cx="602400" cy="594600"/>
          </a:xfrm>
          <a:prstGeom prst="wedgeEllipseCallout">
            <a:avLst>
              <a:gd fmla="val 78889" name="adj1"/>
              <a:gd fmla="val -7360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D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562" name="Google Shape;562;p71"/>
          <p:cNvSpPr/>
          <p:nvPr/>
        </p:nvSpPr>
        <p:spPr>
          <a:xfrm>
            <a:off x="2930838" y="2839530"/>
            <a:ext cx="602400" cy="594600"/>
          </a:xfrm>
          <a:prstGeom prst="wedgeEllipseCallout">
            <a:avLst>
              <a:gd fmla="val 4625" name="adj1"/>
              <a:gd fmla="val 8930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E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STEP 2. 執行關聯規則探勘 (2/6)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9" name="Google Shape;569;p7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72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>
                <a:solidFill>
                  <a:schemeClr val="dk1"/>
                </a:solidFill>
              </a:rPr>
              <a:t>Associator ⇨ </a:t>
            </a:r>
            <a:r>
              <a:rPr lang="zh-TW">
                <a:solidFill>
                  <a:srgbClr val="FF0000"/>
                </a:solidFill>
              </a:rPr>
              <a:t>Choose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選擇關聯規則探勘演算法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weka.associations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</a:t>
            </a:r>
            <a:r>
              <a:rPr b="1" lang="zh-TW" u="sng">
                <a:solidFill>
                  <a:srgbClr val="FF0000"/>
                </a:solidFill>
              </a:rPr>
              <a:t>HotSpot</a:t>
            </a:r>
            <a:endParaRPr b="1" u="sng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000">
                <a:solidFill>
                  <a:schemeClr val="dk1"/>
                </a:solidFill>
              </a:rPr>
              <a:t>※ 如果沒出現此演算法，</a:t>
            </a:r>
            <a:br>
              <a:rPr lang="zh-TW" sz="2000">
                <a:solidFill>
                  <a:schemeClr val="dk1"/>
                </a:solidFill>
              </a:rPr>
            </a:br>
            <a:r>
              <a:rPr lang="zh-TW" sz="2000">
                <a:solidFill>
                  <a:schemeClr val="dk1"/>
                </a:solidFill>
              </a:rPr>
              <a:t>表示您需要需安裝套件hotSpot</a:t>
            </a:r>
            <a:endParaRPr/>
          </a:p>
        </p:txBody>
      </p:sp>
      <p:sp>
        <p:nvSpPr>
          <p:cNvPr id="571" name="Google Shape;571;p7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2" name="Google Shape;572;p7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3" name="Google Shape;573;p72"/>
          <p:cNvPicPr preferRelativeResize="0"/>
          <p:nvPr/>
        </p:nvPicPr>
        <p:blipFill rotWithShape="1">
          <a:blip r:embed="rId3">
            <a:alphaModFix/>
          </a:blip>
          <a:srcRect b="47723" l="0" r="42213" t="0"/>
          <a:stretch/>
        </p:blipFill>
        <p:spPr>
          <a:xfrm>
            <a:off x="533395" y="2722975"/>
            <a:ext cx="3660200" cy="28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72"/>
          <p:cNvSpPr/>
          <p:nvPr/>
        </p:nvSpPr>
        <p:spPr>
          <a:xfrm>
            <a:off x="599050" y="3190300"/>
            <a:ext cx="7713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75" name="Google Shape;575;p72"/>
          <p:cNvSpPr/>
          <p:nvPr/>
        </p:nvSpPr>
        <p:spPr>
          <a:xfrm>
            <a:off x="1227225" y="4642425"/>
            <a:ext cx="9846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76" name="Google Shape;576;p72"/>
          <p:cNvSpPr/>
          <p:nvPr/>
        </p:nvSpPr>
        <p:spPr>
          <a:xfrm>
            <a:off x="2315025" y="379040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cxnSp>
        <p:nvCxnSpPr>
          <p:cNvPr id="577" name="Google Shape;577;p72"/>
          <p:cNvCxnSpPr/>
          <p:nvPr/>
        </p:nvCxnSpPr>
        <p:spPr>
          <a:xfrm>
            <a:off x="1123275" y="3669050"/>
            <a:ext cx="591000" cy="916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STEP 2. 執行關聯規則探勘 (3/6)</a:t>
            </a:r>
            <a:endParaRPr/>
          </a:p>
        </p:txBody>
      </p:sp>
      <p:sp>
        <p:nvSpPr>
          <p:cNvPr id="584" name="Google Shape;584;p73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3"/>
          <p:cNvSpPr txBox="1"/>
          <p:nvPr>
            <p:ph idx="2" type="body"/>
          </p:nvPr>
        </p:nvSpPr>
        <p:spPr>
          <a:xfrm>
            <a:off x="5704050" y="1791150"/>
            <a:ext cx="30207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4"/>
            </a:pPr>
            <a:r>
              <a:rPr lang="zh-TW">
                <a:solidFill>
                  <a:schemeClr val="dk1"/>
                </a:solidFill>
              </a:rPr>
              <a:t>按下粗體字的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演算法名稱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HosSpot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sp>
        <p:nvSpPr>
          <p:cNvPr id="586" name="Google Shape;586;p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7" name="Google Shape;587;p7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8" name="Google Shape;58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791150"/>
            <a:ext cx="4655899" cy="40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3"/>
          <p:cNvPicPr preferRelativeResize="0"/>
          <p:nvPr/>
        </p:nvPicPr>
        <p:blipFill rotWithShape="1">
          <a:blip r:embed="rId4">
            <a:alphaModFix/>
          </a:blip>
          <a:srcRect b="3110" l="0" r="0" t="0"/>
          <a:stretch/>
        </p:blipFill>
        <p:spPr>
          <a:xfrm>
            <a:off x="2099725" y="2820950"/>
            <a:ext cx="3540325" cy="40370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0" name="Google Shape;590;p73"/>
          <p:cNvSpPr/>
          <p:nvPr/>
        </p:nvSpPr>
        <p:spPr>
          <a:xfrm>
            <a:off x="1124250" y="2330475"/>
            <a:ext cx="5124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91" name="Google Shape;591;p73"/>
          <p:cNvSpPr/>
          <p:nvPr/>
        </p:nvSpPr>
        <p:spPr>
          <a:xfrm flipH="1" rot="2700000">
            <a:off x="1550474" y="269551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73"/>
          <p:cNvSpPr/>
          <p:nvPr/>
        </p:nvSpPr>
        <p:spPr>
          <a:xfrm>
            <a:off x="1636650" y="14543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4"/>
          <p:cNvSpPr/>
          <p:nvPr/>
        </p:nvSpPr>
        <p:spPr>
          <a:xfrm>
            <a:off x="4552800" y="1772425"/>
            <a:ext cx="4591200" cy="473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7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STEP 2. 執行關聯規則探勘 (4/6)</a:t>
            </a:r>
            <a:endParaRPr/>
          </a:p>
        </p:txBody>
      </p:sp>
      <p:sp>
        <p:nvSpPr>
          <p:cNvPr id="600" name="Google Shape;600;p74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74"/>
          <p:cNvSpPr txBox="1"/>
          <p:nvPr>
            <p:ph idx="2" type="body"/>
          </p:nvPr>
        </p:nvSpPr>
        <p:spPr>
          <a:xfrm>
            <a:off x="4705350" y="1714950"/>
            <a:ext cx="4019400" cy="48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AutoNum type="arabicPeriod" startAt="5"/>
            </a:pPr>
            <a:r>
              <a:rPr lang="zh-TW" sz="2200"/>
              <a:t>請設定以下參數：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</a:rPr>
              <a:t>maxBranchingFactor: </a:t>
            </a:r>
            <a:r>
              <a:rPr lang="zh-TW" sz="2000" u="sng">
                <a:solidFill>
                  <a:srgbClr val="FF0000"/>
                </a:solidFill>
              </a:rPr>
              <a:t>30</a:t>
            </a:r>
            <a:br>
              <a:rPr lang="zh-TW" sz="2000"/>
            </a:br>
            <a:r>
              <a:rPr lang="zh-TW" sz="2000"/>
              <a:t>屬性</a:t>
            </a:r>
            <a:r>
              <a:rPr lang="zh-TW" sz="2000">
                <a:solidFill>
                  <a:schemeClr val="dk1"/>
                </a:solidFill>
              </a:rPr>
              <a:t>分支最大值，請輸入屬性數量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</a:rPr>
              <a:t>maxRuleLength: </a:t>
            </a:r>
            <a:r>
              <a:rPr lang="zh-TW" sz="2000" u="sng">
                <a:solidFill>
                  <a:srgbClr val="FF0000"/>
                </a:solidFill>
              </a:rPr>
              <a:t>1</a:t>
            </a:r>
            <a:br>
              <a:rPr lang="zh-TW" sz="2000"/>
            </a:br>
            <a:r>
              <a:rPr lang="zh-TW" sz="2000"/>
              <a:t>規則長度最大值，數值越大，前提條件越複雜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</a:rPr>
              <a:t>outputRules: </a:t>
            </a:r>
            <a:r>
              <a:rPr lang="zh-TW" sz="2000" u="sng">
                <a:solidFill>
                  <a:srgbClr val="FF0000"/>
                </a:solidFill>
              </a:rPr>
              <a:t>True</a:t>
            </a:r>
            <a:br>
              <a:rPr lang="zh-TW" sz="2000"/>
            </a:br>
            <a:r>
              <a:rPr lang="zh-TW" sz="2000"/>
              <a:t>顯示關聯規則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target: </a:t>
            </a:r>
            <a:r>
              <a:rPr lang="zh-TW" sz="2000" u="sng"/>
              <a:t>last</a:t>
            </a:r>
            <a:br>
              <a:rPr lang="zh-TW" sz="2000" u="sng"/>
            </a:br>
            <a:r>
              <a:rPr lang="zh-TW" sz="2000"/>
              <a:t>目標屬性最後一項(School)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targetIndex: </a:t>
            </a:r>
            <a:r>
              <a:rPr lang="zh-TW" sz="2000" u="sng"/>
              <a:t>first</a:t>
            </a:r>
            <a:br>
              <a:rPr lang="zh-TW" sz="2000" u="sng"/>
            </a:br>
            <a:r>
              <a:rPr lang="zh-TW" sz="2000"/>
              <a:t>目標值的索引 (第一個=GP)</a:t>
            </a:r>
            <a:endParaRPr sz="2000"/>
          </a:p>
          <a:p>
            <a:pPr indent="-3683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AutoNum type="arabicPeriod" startAt="5"/>
            </a:pPr>
            <a:r>
              <a:rPr lang="zh-TW" sz="2200">
                <a:solidFill>
                  <a:srgbClr val="FF0000"/>
                </a:solidFill>
              </a:rPr>
              <a:t>OK</a:t>
            </a:r>
            <a:r>
              <a:rPr lang="zh-TW" sz="2200"/>
              <a:t> 離開進階設定</a:t>
            </a:r>
            <a:endParaRPr sz="2200"/>
          </a:p>
        </p:txBody>
      </p:sp>
      <p:sp>
        <p:nvSpPr>
          <p:cNvPr id="602" name="Google Shape;602;p7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3" name="Google Shape;603;p7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4" name="Google Shape;60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772425"/>
            <a:ext cx="4019400" cy="4730526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74"/>
          <p:cNvSpPr/>
          <p:nvPr/>
        </p:nvSpPr>
        <p:spPr>
          <a:xfrm>
            <a:off x="580100" y="3409350"/>
            <a:ext cx="1868400" cy="628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06" name="Google Shape;606;p74"/>
          <p:cNvSpPr/>
          <p:nvPr/>
        </p:nvSpPr>
        <p:spPr>
          <a:xfrm>
            <a:off x="336175" y="3118500"/>
            <a:ext cx="4167000" cy="2950800"/>
          </a:xfrm>
          <a:prstGeom prst="roundRect">
            <a:avLst>
              <a:gd fmla="val 3550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07" name="Google Shape;607;p74"/>
          <p:cNvSpPr/>
          <p:nvPr/>
        </p:nvSpPr>
        <p:spPr>
          <a:xfrm>
            <a:off x="580100" y="4574200"/>
            <a:ext cx="18684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08" name="Google Shape;608;p74"/>
          <p:cNvSpPr/>
          <p:nvPr/>
        </p:nvSpPr>
        <p:spPr>
          <a:xfrm>
            <a:off x="589475" y="5180600"/>
            <a:ext cx="1868400" cy="5463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09" name="Google Shape;609;p74"/>
          <p:cNvSpPr/>
          <p:nvPr/>
        </p:nvSpPr>
        <p:spPr>
          <a:xfrm>
            <a:off x="2457875" y="6130175"/>
            <a:ext cx="1069500" cy="3285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10" name="Google Shape;610;p74"/>
          <p:cNvSpPr/>
          <p:nvPr/>
        </p:nvSpPr>
        <p:spPr>
          <a:xfrm>
            <a:off x="3601450" y="527268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6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11" name="Google Shape;611;p74"/>
          <p:cNvSpPr/>
          <p:nvPr/>
        </p:nvSpPr>
        <p:spPr>
          <a:xfrm>
            <a:off x="2522575" y="246303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5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STEP 2. 執行關聯規則探勘 (5/6)</a:t>
            </a:r>
            <a:endParaRPr/>
          </a:p>
        </p:txBody>
      </p:sp>
      <p:sp>
        <p:nvSpPr>
          <p:cNvPr id="618" name="Google Shape;618;p7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75"/>
          <p:cNvSpPr txBox="1"/>
          <p:nvPr>
            <p:ph idx="2" type="body"/>
          </p:nvPr>
        </p:nvSpPr>
        <p:spPr>
          <a:xfrm>
            <a:off x="5206825" y="1791150"/>
            <a:ext cx="35178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7"/>
            </a:pPr>
            <a:r>
              <a:rPr lang="zh-TW">
                <a:solidFill>
                  <a:srgbClr val="FF0000"/>
                </a:solidFill>
              </a:rPr>
              <a:t>Start</a:t>
            </a:r>
            <a:r>
              <a:rPr lang="zh-TW">
                <a:solidFill>
                  <a:schemeClr val="dk1"/>
                </a:solidFill>
              </a:rPr>
              <a:t> 開始執行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 startAt="7"/>
            </a:pPr>
            <a:r>
              <a:rPr lang="zh-TW">
                <a:solidFill>
                  <a:srgbClr val="FF0000"/>
                </a:solidFill>
              </a:rPr>
              <a:t>Result list 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增加新的探勘結果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 startAt="7"/>
            </a:pPr>
            <a:r>
              <a:rPr lang="zh-TW">
                <a:solidFill>
                  <a:srgbClr val="FF0000"/>
                </a:solidFill>
              </a:rPr>
              <a:t>Associator output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探勘結果細節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0" name="Google Shape;620;p7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1" name="Google Shape;621;p7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2" name="Google Shape;62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177250"/>
            <a:ext cx="4580124" cy="39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75"/>
          <p:cNvSpPr/>
          <p:nvPr/>
        </p:nvSpPr>
        <p:spPr>
          <a:xfrm>
            <a:off x="580325" y="3094250"/>
            <a:ext cx="4320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24" name="Google Shape;624;p75"/>
          <p:cNvSpPr/>
          <p:nvPr/>
        </p:nvSpPr>
        <p:spPr>
          <a:xfrm>
            <a:off x="580325" y="3938600"/>
            <a:ext cx="7614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25" name="Google Shape;625;p75"/>
          <p:cNvSpPr/>
          <p:nvPr/>
        </p:nvSpPr>
        <p:spPr>
          <a:xfrm>
            <a:off x="1518500" y="3291900"/>
            <a:ext cx="3416100" cy="1862700"/>
          </a:xfrm>
          <a:prstGeom prst="roundRect">
            <a:avLst>
              <a:gd fmla="val 4604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26" name="Google Shape;626;p75"/>
          <p:cNvSpPr/>
          <p:nvPr/>
        </p:nvSpPr>
        <p:spPr>
          <a:xfrm>
            <a:off x="1012325" y="23174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7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27" name="Google Shape;627;p75"/>
          <p:cNvSpPr/>
          <p:nvPr/>
        </p:nvSpPr>
        <p:spPr>
          <a:xfrm>
            <a:off x="739325" y="4450567"/>
            <a:ext cx="602400" cy="594600"/>
          </a:xfrm>
          <a:prstGeom prst="wedgeEllipseCallout">
            <a:avLst>
              <a:gd fmla="val -24780" name="adj1"/>
              <a:gd fmla="val -9728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8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28" name="Google Shape;628;p75"/>
          <p:cNvSpPr/>
          <p:nvPr/>
        </p:nvSpPr>
        <p:spPr>
          <a:xfrm>
            <a:off x="3065975" y="2630517"/>
            <a:ext cx="602400" cy="594600"/>
          </a:xfrm>
          <a:prstGeom prst="wedgeEllipseCallout">
            <a:avLst>
              <a:gd fmla="val -54370" name="adj1"/>
              <a:gd fmla="val 7785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9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關於本週</a:t>
            </a:r>
            <a:r>
              <a:rPr lang="zh-TW"/>
              <a:t>課程</a:t>
            </a:r>
            <a:endParaRPr/>
          </a:p>
        </p:txBody>
      </p:sp>
      <p:sp>
        <p:nvSpPr>
          <p:cNvPr id="384" name="Google Shape;384;p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5" name="Google Shape;385;p58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8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關聯規則分析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從分群到關聯規則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從分類到關聯規則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/>
              <a:t>學習單作業的說明</a:t>
            </a:r>
            <a:endParaRPr/>
          </a:p>
        </p:txBody>
      </p:sp>
      <p:sp>
        <p:nvSpPr>
          <p:cNvPr id="387" name="Google Shape;387;p58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瞭解如何使用熱點分析來描述你感興趣的目標屬性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zh-TW"/>
              <a:t>瞭解如何應用熱點分析來讓分群和分類的結果更容易解釋</a:t>
            </a:r>
            <a:endParaRPr/>
          </a:p>
        </p:txBody>
      </p:sp>
      <p:sp>
        <p:nvSpPr>
          <p:cNvPr id="388" name="Google Shape;388;p58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課程大綱</a:t>
            </a:r>
            <a:endParaRPr/>
          </a:p>
        </p:txBody>
      </p:sp>
      <p:sp>
        <p:nvSpPr>
          <p:cNvPr id="389" name="Google Shape;389;p58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課程目標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關聯規則探勘結果</a:t>
            </a:r>
            <a:endParaRPr/>
          </a:p>
        </p:txBody>
      </p:sp>
      <p:sp>
        <p:nvSpPr>
          <p:cNvPr id="635" name="Google Shape;635;p7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7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637" name="Google Shape;637;p7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8" name="Google Shape;638;p76"/>
          <p:cNvPicPr preferRelativeResize="0"/>
          <p:nvPr/>
        </p:nvPicPr>
        <p:blipFill rotWithShape="1">
          <a:blip r:embed="rId3">
            <a:alphaModFix/>
          </a:blip>
          <a:srcRect b="25315" l="14126" r="0" t="21810"/>
          <a:stretch/>
        </p:blipFill>
        <p:spPr>
          <a:xfrm>
            <a:off x="2001200" y="2019750"/>
            <a:ext cx="5141601" cy="21202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aphicFrame>
        <p:nvGraphicFramePr>
          <p:cNvPr id="639" name="Google Shape;639;p76"/>
          <p:cNvGraphicFramePr/>
          <p:nvPr/>
        </p:nvGraphicFramePr>
        <p:xfrm>
          <a:off x="1400563" y="484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323625"/>
                <a:gridCol w="1503450"/>
                <a:gridCol w="1257900"/>
                <a:gridCol w="1257900"/>
              </a:tblGrid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conf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信賴度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lift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增益度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0.77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1.18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640" name="Google Shape;640;p76"/>
          <p:cNvSpPr/>
          <p:nvPr/>
        </p:nvSpPr>
        <p:spPr>
          <a:xfrm>
            <a:off x="2141800" y="3455450"/>
            <a:ext cx="4603800" cy="3165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41" name="Google Shape;641;p76"/>
          <p:cNvSpPr/>
          <p:nvPr/>
        </p:nvSpPr>
        <p:spPr>
          <a:xfrm flipH="1" rot="5400000">
            <a:off x="4113925" y="4149679"/>
            <a:ext cx="916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7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9" name="Google Shape;649;p7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STEP 2a. 分析School=GP</a:t>
            </a:r>
            <a:endParaRPr/>
          </a:p>
        </p:txBody>
      </p:sp>
      <p:sp>
        <p:nvSpPr>
          <p:cNvPr id="650" name="Google Shape;650;p7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77"/>
          <p:cNvSpPr/>
          <p:nvPr/>
        </p:nvSpPr>
        <p:spPr>
          <a:xfrm>
            <a:off x="6876825" y="499717"/>
            <a:ext cx="838200" cy="583200"/>
          </a:xfrm>
          <a:prstGeom prst="roundRect">
            <a:avLst>
              <a:gd fmla="val 16667" name="adj"/>
            </a:avLst>
          </a:prstGeom>
          <a:solidFill>
            <a:srgbClr val="F7964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FFFF"/>
                </a:solidFill>
              </a:rPr>
              <a:t>GP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652" name="Google Shape;65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969769"/>
            <a:ext cx="3699949" cy="4354556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7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4" name="Google Shape;654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238" y="1791150"/>
            <a:ext cx="4237511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77"/>
          <p:cNvSpPr/>
          <p:nvPr/>
        </p:nvSpPr>
        <p:spPr>
          <a:xfrm>
            <a:off x="871550" y="5093825"/>
            <a:ext cx="1242300" cy="583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56" name="Google Shape;656;p77"/>
          <p:cNvSpPr/>
          <p:nvPr/>
        </p:nvSpPr>
        <p:spPr>
          <a:xfrm>
            <a:off x="5582100" y="3026875"/>
            <a:ext cx="2955300" cy="2742900"/>
          </a:xfrm>
          <a:prstGeom prst="roundRect">
            <a:avLst>
              <a:gd fmla="val 684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57" name="Google Shape;657;p77"/>
          <p:cNvSpPr/>
          <p:nvPr/>
        </p:nvSpPr>
        <p:spPr>
          <a:xfrm>
            <a:off x="476250" y="3771400"/>
            <a:ext cx="3845100" cy="1060200"/>
          </a:xfrm>
          <a:prstGeom prst="wedgeRoundRectCallout">
            <a:avLst>
              <a:gd fmla="val -28387" name="adj1"/>
              <a:gd fmla="val 6946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/>
              <a:t>target: last (School)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/>
              <a:t>targetIndex: </a:t>
            </a:r>
            <a:r>
              <a:rPr b="1" lang="zh-TW" sz="2400">
                <a:solidFill>
                  <a:srgbClr val="FF0000"/>
                </a:solidFill>
              </a:rPr>
              <a:t>first</a:t>
            </a:r>
            <a:r>
              <a:rPr b="1" lang="zh-TW" sz="2400"/>
              <a:t> </a:t>
            </a:r>
            <a:r>
              <a:rPr lang="zh-TW" sz="2400"/>
              <a:t>(GP)</a:t>
            </a:r>
            <a:endParaRPr sz="2400"/>
          </a:p>
        </p:txBody>
      </p:sp>
      <p:sp>
        <p:nvSpPr>
          <p:cNvPr id="658" name="Google Shape;658;p77"/>
          <p:cNvSpPr/>
          <p:nvPr/>
        </p:nvSpPr>
        <p:spPr>
          <a:xfrm flipH="1">
            <a:off x="2265025" y="5123075"/>
            <a:ext cx="3165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7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6" name="Google Shape;666;p7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STEP 2b. 分析School=MS</a:t>
            </a:r>
            <a:endParaRPr/>
          </a:p>
        </p:txBody>
      </p:sp>
      <p:sp>
        <p:nvSpPr>
          <p:cNvPr id="667" name="Google Shape;667;p7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78"/>
          <p:cNvSpPr/>
          <p:nvPr/>
        </p:nvSpPr>
        <p:spPr>
          <a:xfrm>
            <a:off x="6876825" y="499717"/>
            <a:ext cx="838200" cy="583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FFFF"/>
                </a:solidFill>
              </a:rPr>
              <a:t>MS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669" name="Google Shape;669;p7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0" name="Google Shape;67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969775"/>
            <a:ext cx="3699949" cy="43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238" y="1791150"/>
            <a:ext cx="4237510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78"/>
          <p:cNvSpPr/>
          <p:nvPr/>
        </p:nvSpPr>
        <p:spPr>
          <a:xfrm>
            <a:off x="871550" y="5093825"/>
            <a:ext cx="1164300" cy="583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3" name="Google Shape;673;p78"/>
          <p:cNvSpPr/>
          <p:nvPr/>
        </p:nvSpPr>
        <p:spPr>
          <a:xfrm>
            <a:off x="5582100" y="3026875"/>
            <a:ext cx="2955300" cy="2742900"/>
          </a:xfrm>
          <a:prstGeom prst="roundRect">
            <a:avLst>
              <a:gd fmla="val 684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4" name="Google Shape;674;p78"/>
          <p:cNvSpPr/>
          <p:nvPr/>
        </p:nvSpPr>
        <p:spPr>
          <a:xfrm>
            <a:off x="476250" y="3425675"/>
            <a:ext cx="3699900" cy="1406100"/>
          </a:xfrm>
          <a:prstGeom prst="wedgeRoundRectCallout">
            <a:avLst>
              <a:gd fmla="val -28387" name="adj1"/>
              <a:gd fmla="val 6946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/>
              <a:t>target: last (School)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>
                <a:highlight>
                  <a:srgbClr val="FFFF00"/>
                </a:highlight>
              </a:rPr>
              <a:t>targetIndex: </a:t>
            </a:r>
            <a:r>
              <a:rPr b="1" lang="zh-TW" sz="240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zh-TW" sz="2400">
                <a:highlight>
                  <a:srgbClr val="FFFF00"/>
                </a:highlight>
              </a:rPr>
              <a:t> (MS)</a:t>
            </a:r>
            <a:br>
              <a:rPr lang="zh-TW" sz="2400">
                <a:highlight>
                  <a:srgbClr val="FFFF00"/>
                </a:highlight>
              </a:rPr>
            </a:br>
            <a:r>
              <a:rPr lang="zh-TW" sz="2400">
                <a:highlight>
                  <a:srgbClr val="FFFF00"/>
                </a:highlight>
              </a:rPr>
              <a:t>(換一所學校)</a:t>
            </a:r>
            <a:endParaRPr sz="2400">
              <a:highlight>
                <a:srgbClr val="FFFF00"/>
              </a:highlight>
            </a:endParaRPr>
          </a:p>
        </p:txBody>
      </p:sp>
      <p:sp>
        <p:nvSpPr>
          <p:cNvPr id="675" name="Google Shape;675;p78"/>
          <p:cNvSpPr/>
          <p:nvPr/>
        </p:nvSpPr>
        <p:spPr>
          <a:xfrm flipH="1">
            <a:off x="2359900" y="5123075"/>
            <a:ext cx="3165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2" name="Google Shape;682;p7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兩間學校的學生各自的關聯規則</a:t>
            </a:r>
            <a:endParaRPr/>
          </a:p>
        </p:txBody>
      </p:sp>
      <p:sp>
        <p:nvSpPr>
          <p:cNvPr id="683" name="Google Shape;683;p79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4" name="Google Shape;684;p79"/>
          <p:cNvGrpSpPr/>
          <p:nvPr/>
        </p:nvGrpSpPr>
        <p:grpSpPr>
          <a:xfrm>
            <a:off x="-1022688" y="1313553"/>
            <a:ext cx="11197303" cy="3982003"/>
            <a:chOff x="-1501250" y="2068250"/>
            <a:chExt cx="12054369" cy="3860400"/>
          </a:xfrm>
        </p:grpSpPr>
        <p:pic>
          <p:nvPicPr>
            <p:cNvPr id="685" name="Google Shape;685;p7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13275" y="2068250"/>
              <a:ext cx="6639844" cy="386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7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501250" y="2068250"/>
              <a:ext cx="6475500" cy="3860400"/>
            </a:xfrm>
            <a:prstGeom prst="parallelogram">
              <a:avLst>
                <a:gd fmla="val 25000" name="adj"/>
              </a:avLst>
            </a:prstGeom>
            <a:noFill/>
            <a:ln>
              <a:noFill/>
            </a:ln>
          </p:spPr>
        </p:pic>
      </p:grpSp>
      <p:sp>
        <p:nvSpPr>
          <p:cNvPr id="687" name="Google Shape;687;p79"/>
          <p:cNvSpPr/>
          <p:nvPr/>
        </p:nvSpPr>
        <p:spPr>
          <a:xfrm>
            <a:off x="1413225" y="2866425"/>
            <a:ext cx="2676900" cy="2289300"/>
          </a:xfrm>
          <a:prstGeom prst="roundRect">
            <a:avLst>
              <a:gd fmla="val 7805" name="adj"/>
            </a:avLst>
          </a:prstGeom>
          <a:solidFill>
            <a:srgbClr val="FFFFFF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雙親的教育程度較高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不太旅遊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大多住在市區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……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8" name="Google Shape;688;p79"/>
          <p:cNvSpPr/>
          <p:nvPr/>
        </p:nvSpPr>
        <p:spPr>
          <a:xfrm>
            <a:off x="2246475" y="2363325"/>
            <a:ext cx="1010400" cy="653700"/>
          </a:xfrm>
          <a:prstGeom prst="roundRect">
            <a:avLst>
              <a:gd fmla="val 16667" name="adj"/>
            </a:avLst>
          </a:prstGeom>
          <a:solidFill>
            <a:srgbClr val="F7964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FFFFFF"/>
                </a:solidFill>
              </a:rPr>
              <a:t>GP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689" name="Google Shape;689;p79"/>
          <p:cNvSpPr/>
          <p:nvPr/>
        </p:nvSpPr>
        <p:spPr>
          <a:xfrm>
            <a:off x="6232500" y="2962550"/>
            <a:ext cx="2676900" cy="2193300"/>
          </a:xfrm>
          <a:prstGeom prst="roundRect">
            <a:avLst>
              <a:gd fmla="val 7805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雙親的教育程度較低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大多住在郊區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icrosoft JhengHei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大多不上網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90" name="Google Shape;690;p79"/>
          <p:cNvSpPr/>
          <p:nvPr/>
        </p:nvSpPr>
        <p:spPr>
          <a:xfrm>
            <a:off x="6895148" y="2459450"/>
            <a:ext cx="1181100" cy="653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FFFFFF"/>
                </a:solidFill>
              </a:rPr>
              <a:t>MS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691" name="Google Shape;691;p79"/>
          <p:cNvSpPr txBox="1"/>
          <p:nvPr>
            <p:ph type="title"/>
          </p:nvPr>
        </p:nvSpPr>
        <p:spPr>
          <a:xfrm rot="309809">
            <a:off x="868833" y="5548293"/>
            <a:ext cx="2866733" cy="642813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來制訂招生策略和</a:t>
            </a:r>
            <a:endParaRPr sz="23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校園發展計劃！</a:t>
            </a:r>
            <a:endParaRPr sz="2300"/>
          </a:p>
        </p:txBody>
      </p:sp>
      <p:pic>
        <p:nvPicPr>
          <p:cNvPr id="692" name="Google Shape;692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9075" y="4442925"/>
            <a:ext cx="1850825" cy="19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8">
            <a:off x="5044325" y="4547199"/>
            <a:ext cx="1850825" cy="1839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0" name="Google Shape;700;p80"/>
          <p:cNvSpPr txBox="1"/>
          <p:nvPr>
            <p:ph idx="1" type="body"/>
          </p:nvPr>
        </p:nvSpPr>
        <p:spPr>
          <a:xfrm>
            <a:off x="3707325" y="1783075"/>
            <a:ext cx="4960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找出這個關聯規則是什麼意思？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我要怎麼挑選較重要的關聯規則？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這些關聯規則是怎麽找出來的？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這跟常聽到的Apriori有什麼不同？</a:t>
            </a:r>
            <a:endParaRPr/>
          </a:p>
        </p:txBody>
      </p:sp>
      <p:sp>
        <p:nvSpPr>
          <p:cNvPr id="701" name="Google Shape;701;p80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想想看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8" name="Google Shape;708;p81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關聯規則</a:t>
            </a:r>
            <a:endParaRPr b="0" sz="2400"/>
          </a:p>
        </p:txBody>
      </p:sp>
      <p:sp>
        <p:nvSpPr>
          <p:cNvPr id="709" name="Google Shape;709;p81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>
                <a:solidFill>
                  <a:schemeClr val="dk1"/>
                </a:solidFill>
              </a:rPr>
              <a:t>找出這個關聯規則是什麼意思？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2"/>
          <p:cNvSpPr txBox="1"/>
          <p:nvPr>
            <p:ph idx="1" type="body"/>
          </p:nvPr>
        </p:nvSpPr>
        <p:spPr>
          <a:xfrm>
            <a:off x="476250" y="2076100"/>
            <a:ext cx="8191500" cy="441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根據使用者所感興趣的目標屬性與項目，找出最能代表該屬性與項目的</a:t>
            </a:r>
            <a:r>
              <a:rPr lang="zh-TW">
                <a:solidFill>
                  <a:srgbClr val="FF0000"/>
                </a:solidFill>
              </a:rPr>
              <a:t>關聯規則</a:t>
            </a:r>
            <a:endParaRPr>
              <a:solidFill>
                <a:srgbClr val="FF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關聯規則的組成：</a:t>
            </a:r>
            <a:r>
              <a:rPr lang="zh-TW">
                <a:solidFill>
                  <a:schemeClr val="dk1"/>
                </a:solidFill>
              </a:rPr>
              <a:t>前提規則、結果規則、評估指標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8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7" name="Google Shape;717;p8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關聯規則</a:t>
            </a:r>
            <a:endParaRPr/>
          </a:p>
        </p:txBody>
      </p:sp>
      <p:sp>
        <p:nvSpPr>
          <p:cNvPr id="718" name="Google Shape;718;p8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9" name="Google Shape;719;p82"/>
          <p:cNvGrpSpPr/>
          <p:nvPr/>
        </p:nvGrpSpPr>
        <p:grpSpPr>
          <a:xfrm>
            <a:off x="390100" y="3777400"/>
            <a:ext cx="8487900" cy="2516225"/>
            <a:chOff x="390100" y="3777400"/>
            <a:chExt cx="8487900" cy="2516225"/>
          </a:xfrm>
        </p:grpSpPr>
        <p:sp>
          <p:nvSpPr>
            <p:cNvPr id="720" name="Google Shape;720;p82"/>
            <p:cNvSpPr/>
            <p:nvPr/>
          </p:nvSpPr>
          <p:spPr>
            <a:xfrm>
              <a:off x="390100" y="3777400"/>
              <a:ext cx="8487900" cy="22851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721" name="Google Shape;721;p82"/>
            <p:cNvSpPr/>
            <p:nvPr/>
          </p:nvSpPr>
          <p:spPr>
            <a:xfrm>
              <a:off x="807350" y="4540900"/>
              <a:ext cx="3151800" cy="781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購買尿布 = Yes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22" name="Google Shape;722;p82"/>
            <p:cNvSpPr/>
            <p:nvPr/>
          </p:nvSpPr>
          <p:spPr>
            <a:xfrm>
              <a:off x="612925" y="3922125"/>
              <a:ext cx="2203500" cy="733500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Left-Hand-Side</a:t>
              </a:r>
              <a:endParaRPr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LHS 前提規則</a:t>
              </a:r>
              <a:endParaRPr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23" name="Google Shape;723;p82"/>
            <p:cNvSpPr/>
            <p:nvPr/>
          </p:nvSpPr>
          <p:spPr>
            <a:xfrm rot="10800000">
              <a:off x="4194538" y="4669150"/>
              <a:ext cx="619500" cy="5247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C9DAF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82"/>
            <p:cNvSpPr/>
            <p:nvPr/>
          </p:nvSpPr>
          <p:spPr>
            <a:xfrm>
              <a:off x="5155750" y="4540900"/>
              <a:ext cx="3151800" cy="781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購買啤酒 = Yes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25" name="Google Shape;725;p82"/>
            <p:cNvSpPr/>
            <p:nvPr/>
          </p:nvSpPr>
          <p:spPr>
            <a:xfrm>
              <a:off x="4883875" y="3898275"/>
              <a:ext cx="2203500" cy="7812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TW" sz="18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Right-Hand-Side</a:t>
              </a:r>
              <a:endParaRPr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RHS 結果規則</a:t>
              </a:r>
              <a:endParaRPr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726" name="Google Shape;726;p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99998">
              <a:off x="3396771" y="4061841"/>
              <a:ext cx="717190" cy="7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8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99998">
              <a:off x="7929052" y="4051087"/>
              <a:ext cx="738699" cy="738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8" name="Google Shape;728;p82"/>
            <p:cNvSpPr/>
            <p:nvPr/>
          </p:nvSpPr>
          <p:spPr>
            <a:xfrm>
              <a:off x="3745063" y="5560125"/>
              <a:ext cx="3742200" cy="733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latin typeface="Microsoft JhengHei"/>
                  <a:ea typeface="Microsoft JhengHei"/>
                  <a:cs typeface="Microsoft JhengHei"/>
                  <a:sym typeface="Microsoft JhengHei"/>
                </a:rPr>
                <a:t>信賴度= 0.77, 增益度 = 1.18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29" name="Google Shape;729;p82"/>
            <p:cNvSpPr/>
            <p:nvPr/>
          </p:nvSpPr>
          <p:spPr>
            <a:xfrm>
              <a:off x="2249888" y="5560125"/>
              <a:ext cx="1554900" cy="7335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Metric Type</a:t>
              </a:r>
              <a:endParaRPr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評估指標</a:t>
              </a:r>
              <a:endParaRPr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Weka找出的</a:t>
            </a:r>
            <a:r>
              <a:rPr lang="zh-TW">
                <a:solidFill>
                  <a:schemeClr val="dk1"/>
                </a:solidFill>
              </a:rPr>
              <a:t>關聯規則 (1/2)</a:t>
            </a:r>
            <a:endParaRPr/>
          </a:p>
        </p:txBody>
      </p:sp>
      <p:sp>
        <p:nvSpPr>
          <p:cNvPr id="736" name="Google Shape;736;p83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38" name="Google Shape;738;p8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9" name="Google Shape;739;p83"/>
          <p:cNvPicPr preferRelativeResize="0"/>
          <p:nvPr/>
        </p:nvPicPr>
        <p:blipFill rotWithShape="1">
          <a:blip r:embed="rId3">
            <a:alphaModFix/>
          </a:blip>
          <a:srcRect b="25316" l="14126" r="0" t="21474"/>
          <a:stretch/>
        </p:blipFill>
        <p:spPr>
          <a:xfrm>
            <a:off x="2001200" y="1870375"/>
            <a:ext cx="5141601" cy="21337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aphicFrame>
        <p:nvGraphicFramePr>
          <p:cNvPr id="740" name="Google Shape;740;p83"/>
          <p:cNvGraphicFramePr/>
          <p:nvPr/>
        </p:nvGraphicFramePr>
        <p:xfrm>
          <a:off x="536263" y="4157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582100"/>
                <a:gridCol w="2324175"/>
                <a:gridCol w="1612600"/>
                <a:gridCol w="1612600"/>
              </a:tblGrid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conf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信賴度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lift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增益度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0.77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1.18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741" name="Google Shape;741;p83"/>
          <p:cNvSpPr/>
          <p:nvPr/>
        </p:nvSpPr>
        <p:spPr>
          <a:xfrm>
            <a:off x="2141800" y="3319550"/>
            <a:ext cx="4603800" cy="3165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42" name="Google Shape;742;p83"/>
          <p:cNvSpPr/>
          <p:nvPr/>
        </p:nvSpPr>
        <p:spPr>
          <a:xfrm flipH="1" rot="5400000">
            <a:off x="4304575" y="3823252"/>
            <a:ext cx="534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83"/>
          <p:cNvSpPr/>
          <p:nvPr/>
        </p:nvSpPr>
        <p:spPr>
          <a:xfrm>
            <a:off x="715750" y="5575225"/>
            <a:ext cx="2203500" cy="73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Left-Hand-Side</a:t>
            </a:r>
            <a:endParaRPr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4" name="Google Shape;744;p83"/>
          <p:cNvSpPr/>
          <p:nvPr/>
        </p:nvSpPr>
        <p:spPr>
          <a:xfrm>
            <a:off x="3193950" y="5551375"/>
            <a:ext cx="2203500" cy="781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Right-Hand-Side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5" name="Google Shape;745;p83"/>
          <p:cNvSpPr/>
          <p:nvPr/>
        </p:nvSpPr>
        <p:spPr>
          <a:xfrm>
            <a:off x="6311788" y="5575225"/>
            <a:ext cx="1554900" cy="73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Metric Type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評估指標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Weka找出的關聯規則 (2/2)</a:t>
            </a:r>
            <a:endParaRPr/>
          </a:p>
        </p:txBody>
      </p:sp>
      <p:sp>
        <p:nvSpPr>
          <p:cNvPr id="752" name="Google Shape;752;p84"/>
          <p:cNvSpPr txBox="1"/>
          <p:nvPr>
            <p:ph idx="1" type="body"/>
          </p:nvPr>
        </p:nvSpPr>
        <p:spPr>
          <a:xfrm>
            <a:off x="1690875" y="4034450"/>
            <a:ext cx="5762400" cy="24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關聯規則其中一條是：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accent4"/>
                </a:solidFill>
              </a:rPr>
              <a:t>父親教育程度國中以上(&gt;2)</a:t>
            </a:r>
            <a:r>
              <a:rPr lang="zh-TW"/>
              <a:t>的學生中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accent1"/>
                </a:solidFill>
              </a:rPr>
              <a:t>有77%的人</a:t>
            </a:r>
            <a:endParaRPr>
              <a:solidFill>
                <a:schemeClr val="accen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會選擇</a:t>
            </a:r>
            <a:r>
              <a:rPr lang="zh-TW">
                <a:solidFill>
                  <a:srgbClr val="38761D"/>
                </a:solidFill>
              </a:rPr>
              <a:t>就讀GP學校</a:t>
            </a:r>
            <a:endParaRPr/>
          </a:p>
        </p:txBody>
      </p:sp>
      <p:sp>
        <p:nvSpPr>
          <p:cNvPr id="753" name="Google Shape;753;p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54" name="Google Shape;754;p8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55" name="Google Shape;755;p84"/>
          <p:cNvGraphicFramePr/>
          <p:nvPr/>
        </p:nvGraphicFramePr>
        <p:xfrm>
          <a:off x="1312550" y="2447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582100"/>
                <a:gridCol w="2324175"/>
                <a:gridCol w="1612600"/>
              </a:tblGrid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conf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信賴度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0.77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2" name="Google Shape;762;p85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評估指標</a:t>
            </a:r>
            <a:endParaRPr b="0" sz="2400"/>
          </a:p>
        </p:txBody>
      </p:sp>
      <p:sp>
        <p:nvSpPr>
          <p:cNvPr id="763" name="Google Shape;763;p8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>
                <a:solidFill>
                  <a:schemeClr val="dk1"/>
                </a:solidFill>
              </a:rPr>
              <a:t>我要怎麼挑選較重要的關聯規則？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本週課程會用到的套件</a:t>
            </a:r>
            <a:endParaRPr/>
          </a:p>
        </p:txBody>
      </p:sp>
      <p:sp>
        <p:nvSpPr>
          <p:cNvPr id="396" name="Google Shape;396;p59"/>
          <p:cNvSpPr txBox="1"/>
          <p:nvPr>
            <p:ph idx="1" type="body"/>
          </p:nvPr>
        </p:nvSpPr>
        <p:spPr>
          <a:xfrm>
            <a:off x="450950" y="1791150"/>
            <a:ext cx="43368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b="1" lang="zh-TW">
                <a:solidFill>
                  <a:schemeClr val="dk1"/>
                </a:solidFill>
              </a:rPr>
              <a:t>WekaODF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>
                <a:solidFill>
                  <a:schemeClr val="dk1"/>
                </a:solidFill>
              </a:rPr>
              <a:t>讀取ODS檔案 </a:t>
            </a:r>
            <a:r>
              <a:rPr lang="zh-TW" sz="2000">
                <a:solidFill>
                  <a:schemeClr val="dk1"/>
                </a:solidFill>
              </a:rPr>
              <a:t>(</a:t>
            </a:r>
            <a:r>
              <a:rPr lang="zh-TW" sz="2000">
                <a:solidFill>
                  <a:schemeClr val="dk1"/>
                </a:solidFill>
              </a:rPr>
              <a:t>自製套件)</a:t>
            </a:r>
            <a:endParaRPr sz="20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zh-TW">
                <a:solidFill>
                  <a:schemeClr val="dk1"/>
                </a:solidFill>
              </a:rPr>
              <a:t>hotSpot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>
                <a:solidFill>
                  <a:schemeClr val="dk1"/>
                </a:solidFill>
              </a:rPr>
              <a:t>熱點分析演算法</a:t>
            </a:r>
            <a:endParaRPr sz="20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zh-TW">
                <a:solidFill>
                  <a:schemeClr val="dk1"/>
                </a:solidFill>
              </a:rPr>
              <a:t>cascadeKMeans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>
                <a:solidFill>
                  <a:schemeClr val="dk1"/>
                </a:solidFill>
              </a:rPr>
              <a:t>分群演算法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97" name="Google Shape;397;p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98" name="Google Shape;39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374" y="2221938"/>
            <a:ext cx="3723374" cy="385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8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70" name="Google Shape;770;p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8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2" name="Google Shape;77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0"/>
            <a:ext cx="55542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6"/>
          <p:cNvPicPr preferRelativeResize="0"/>
          <p:nvPr/>
        </p:nvPicPr>
        <p:blipFill rotWithShape="1">
          <a:blip r:embed="rId4">
            <a:alphaModFix/>
          </a:blip>
          <a:srcRect b="53866" l="0" r="48893" t="0"/>
          <a:stretch/>
        </p:blipFill>
        <p:spPr>
          <a:xfrm>
            <a:off x="5554250" y="3656475"/>
            <a:ext cx="3575501" cy="289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86"/>
          <p:cNvSpPr txBox="1"/>
          <p:nvPr>
            <p:ph type="title"/>
          </p:nvPr>
        </p:nvSpPr>
        <p:spPr>
          <a:xfrm rot="-899919">
            <a:off x="7193876" y="3885430"/>
            <a:ext cx="2568815" cy="642566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等等</a:t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太多了！</a:t>
            </a:r>
            <a:endParaRPr sz="2300"/>
          </a:p>
        </p:txBody>
      </p:sp>
      <p:sp>
        <p:nvSpPr>
          <p:cNvPr id="775" name="Google Shape;775;p86"/>
          <p:cNvSpPr/>
          <p:nvPr/>
        </p:nvSpPr>
        <p:spPr>
          <a:xfrm>
            <a:off x="1455575" y="2973300"/>
            <a:ext cx="3272700" cy="308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76" name="Google Shape;776;p86"/>
          <p:cNvSpPr/>
          <p:nvPr/>
        </p:nvSpPr>
        <p:spPr>
          <a:xfrm>
            <a:off x="370700" y="1066400"/>
            <a:ext cx="5017800" cy="1243800"/>
          </a:xfrm>
          <a:prstGeom prst="wedgeRoundRectCallout">
            <a:avLst>
              <a:gd fmla="val 12532" name="adj1"/>
              <a:gd fmla="val 110379" name="adj2"/>
              <a:gd fmla="val 0" name="adj3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[FatEdu &gt; 2] → [School=GP]</a:t>
            </a:r>
            <a:endParaRPr sz="2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(底下共30條)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8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83" name="Google Shape;783;p87"/>
          <p:cNvSpPr txBox="1"/>
          <p:nvPr>
            <p:ph type="title"/>
          </p:nvPr>
        </p:nvSpPr>
        <p:spPr>
          <a:xfrm>
            <a:off x="476250" y="5557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部長來上課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混淆矩陣</a:t>
            </a:r>
            <a:endParaRPr/>
          </a:p>
        </p:txBody>
      </p:sp>
      <p:sp>
        <p:nvSpPr>
          <p:cNvPr id="784" name="Google Shape;784;p8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@Tonn Hsu 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https://www.facebook.com/tonnhsu/posts/534963517124004/</a:t>
            </a:r>
            <a:r>
              <a:rPr lang="zh-TW"/>
              <a:t> </a:t>
            </a:r>
            <a:endParaRPr/>
          </a:p>
        </p:txBody>
      </p:sp>
      <p:pic>
        <p:nvPicPr>
          <p:cNvPr id="785" name="Google Shape;785;p87"/>
          <p:cNvPicPr preferRelativeResize="0"/>
          <p:nvPr/>
        </p:nvPicPr>
        <p:blipFill rotWithShape="1">
          <a:blip r:embed="rId4">
            <a:alphaModFix/>
          </a:blip>
          <a:srcRect b="7040" l="6248" r="50985" t="50620"/>
          <a:stretch/>
        </p:blipFill>
        <p:spPr>
          <a:xfrm>
            <a:off x="476238" y="1799500"/>
            <a:ext cx="4651826" cy="325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825" y="2516450"/>
            <a:ext cx="3871475" cy="30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87"/>
          <p:cNvSpPr txBox="1"/>
          <p:nvPr/>
        </p:nvSpPr>
        <p:spPr>
          <a:xfrm>
            <a:off x="7566475" y="2682125"/>
            <a:ext cx="973500" cy="15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>
                <a:latin typeface="Microsoft JhengHei"/>
                <a:ea typeface="Microsoft JhengHei"/>
                <a:cs typeface="Microsoft JhengHei"/>
                <a:sym typeface="Microsoft JhengHei"/>
              </a:rPr>
              <a:t>防</a:t>
            </a:r>
            <a:endParaRPr sz="25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>
                <a:latin typeface="Microsoft JhengHei"/>
                <a:ea typeface="Microsoft JhengHei"/>
                <a:cs typeface="Microsoft JhengHei"/>
                <a:sym typeface="Microsoft JhengHei"/>
              </a:rPr>
              <a:t>疫</a:t>
            </a:r>
            <a:endParaRPr sz="25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>
                <a:latin typeface="Microsoft JhengHei"/>
                <a:ea typeface="Microsoft JhengHei"/>
                <a:cs typeface="Microsoft JhengHei"/>
                <a:sym typeface="Microsoft JhengHei"/>
              </a:rPr>
              <a:t>也</a:t>
            </a:r>
            <a:endParaRPr sz="25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endParaRPr sz="25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88" name="Google Shape;788;p87"/>
          <p:cNvSpPr txBox="1"/>
          <p:nvPr/>
        </p:nvSpPr>
        <p:spPr>
          <a:xfrm>
            <a:off x="4775250" y="3333275"/>
            <a:ext cx="973500" cy="15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</a:t>
            </a:r>
            <a:endParaRPr sz="21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習</a:t>
            </a:r>
            <a:endParaRPr sz="21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</a:t>
            </a:r>
            <a:endParaRPr sz="21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1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會</a:t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5" name="Google Shape;795;p8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8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Weka的</a:t>
            </a:r>
            <a:r>
              <a:rPr lang="zh-TW"/>
              <a:t>混淆矩陣</a:t>
            </a:r>
            <a:endParaRPr/>
          </a:p>
        </p:txBody>
      </p:sp>
      <p:sp>
        <p:nvSpPr>
          <p:cNvPr id="797" name="Google Shape;797;p88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88"/>
          <p:cNvSpPr txBox="1"/>
          <p:nvPr/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99" name="Google Shape;799;p88"/>
          <p:cNvSpPr txBox="1"/>
          <p:nvPr/>
        </p:nvSpPr>
        <p:spPr>
          <a:xfrm>
            <a:off x="5354275" y="2732950"/>
            <a:ext cx="3270300" cy="3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Confusion Matrix</a:t>
            </a:r>
            <a:b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混淆矩陣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00" name="Google Shape;800;p88"/>
          <p:cNvPicPr preferRelativeResize="0"/>
          <p:nvPr/>
        </p:nvPicPr>
        <p:blipFill rotWithShape="1">
          <a:blip r:embed="rId3">
            <a:alphaModFix/>
          </a:blip>
          <a:srcRect b="12324" l="31618" r="3025" t="19662"/>
          <a:stretch/>
        </p:blipFill>
        <p:spPr>
          <a:xfrm>
            <a:off x="533400" y="1935850"/>
            <a:ext cx="4774575" cy="4340525"/>
          </a:xfrm>
          <a:prstGeom prst="rect">
            <a:avLst/>
          </a:prstGeom>
          <a:noFill/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1" name="Google Shape;801;p88"/>
          <p:cNvSpPr/>
          <p:nvPr/>
        </p:nvSpPr>
        <p:spPr>
          <a:xfrm>
            <a:off x="653593" y="5105875"/>
            <a:ext cx="1919100" cy="1049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graphicFrame>
        <p:nvGraphicFramePr>
          <p:cNvPr id="802" name="Google Shape;802;p88"/>
          <p:cNvGraphicFramePr/>
          <p:nvPr/>
        </p:nvGraphicFramePr>
        <p:xfrm>
          <a:off x="5711400" y="3988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954175"/>
                <a:gridCol w="954175"/>
                <a:gridCol w="954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被分為GP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被分為MS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F497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41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是GP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F497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10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是MS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F497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89"/>
          <p:cNvSpPr txBox="1"/>
          <p:nvPr>
            <p:ph idx="1" type="body"/>
          </p:nvPr>
        </p:nvSpPr>
        <p:spPr>
          <a:xfrm>
            <a:off x="476250" y="2301500"/>
            <a:ext cx="8191500" cy="41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</a:pPr>
            <a:r>
              <a:rPr lang="zh-TW"/>
              <a:t>測量了前提項目集LHS發生時，結果項目集RHS也出現的條件機率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信賴度最高為1，此時表示LHS出現的時候，肯定會出現RHS</a:t>
            </a:r>
            <a:endParaRPr/>
          </a:p>
        </p:txBody>
      </p:sp>
      <p:sp>
        <p:nvSpPr>
          <p:cNvPr id="809" name="Google Shape;809;p8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10" name="Google Shape;810;p8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關聯規則的評估指標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信賴度(Confidence, conf) (1/2)</a:t>
            </a:r>
            <a:endParaRPr/>
          </a:p>
        </p:txBody>
      </p:sp>
      <p:sp>
        <p:nvSpPr>
          <p:cNvPr id="811" name="Google Shape;811;p8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http://blog.pulipuli.info/2017/08/wekahotspot-association-rule-mining.html</a:t>
            </a:r>
            <a:r>
              <a:rPr lang="zh-TW"/>
              <a:t> </a:t>
            </a:r>
            <a:endParaRPr/>
          </a:p>
        </p:txBody>
      </p:sp>
      <p:pic>
        <p:nvPicPr>
          <p:cNvPr id="812" name="Google Shape;812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6400" y="4669275"/>
            <a:ext cx="7135579" cy="676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0"/>
          <p:cNvSpPr/>
          <p:nvPr/>
        </p:nvSpPr>
        <p:spPr>
          <a:xfrm>
            <a:off x="390100" y="4385475"/>
            <a:ext cx="8487900" cy="1753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19" name="Google Shape;819;p90"/>
          <p:cNvSpPr/>
          <p:nvPr/>
        </p:nvSpPr>
        <p:spPr>
          <a:xfrm>
            <a:off x="807350" y="4617100"/>
            <a:ext cx="31518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因病退伍 = Yes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20" name="Google Shape;820;p90"/>
          <p:cNvSpPr/>
          <p:nvPr/>
        </p:nvSpPr>
        <p:spPr>
          <a:xfrm rot="10800000">
            <a:off x="4194538" y="4745350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90"/>
          <p:cNvSpPr/>
          <p:nvPr/>
        </p:nvSpPr>
        <p:spPr>
          <a:xfrm>
            <a:off x="5155750" y="4617100"/>
            <a:ext cx="31518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心理疾病 = Yes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22" name="Google Shape;822;p90"/>
          <p:cNvSpPr/>
          <p:nvPr/>
        </p:nvSpPr>
        <p:spPr>
          <a:xfrm>
            <a:off x="3745063" y="5636325"/>
            <a:ext cx="3742200" cy="73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信賴度= 0.8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23" name="Google Shape;823;p90"/>
          <p:cNvSpPr/>
          <p:nvPr/>
        </p:nvSpPr>
        <p:spPr>
          <a:xfrm>
            <a:off x="2249888" y="5636325"/>
            <a:ext cx="1554900" cy="73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Metric Type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評估指標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24" name="Google Shape;824;p9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5" name="Google Shape;825;p9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關聯規則的評估指標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信賴度(2/2)</a:t>
            </a:r>
            <a:endParaRPr/>
          </a:p>
        </p:txBody>
      </p:sp>
      <p:sp>
        <p:nvSpPr>
          <p:cNvPr id="826" name="Google Shape;826;p90"/>
          <p:cNvSpPr txBox="1"/>
          <p:nvPr>
            <p:ph idx="2" type="subTitle"/>
          </p:nvPr>
        </p:nvSpPr>
        <p:spPr>
          <a:xfrm>
            <a:off x="40475" y="6607850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http://www.ntdtv.com.tw/b5/20160511/video/171381.html?ptt</a:t>
            </a:r>
            <a:r>
              <a:rPr lang="zh-TW"/>
              <a:t> </a:t>
            </a:r>
            <a:endParaRPr/>
          </a:p>
        </p:txBody>
      </p:sp>
      <p:pic>
        <p:nvPicPr>
          <p:cNvPr id="827" name="Google Shape;827;p90"/>
          <p:cNvPicPr preferRelativeResize="0"/>
          <p:nvPr/>
        </p:nvPicPr>
        <p:blipFill rotWithShape="1">
          <a:blip r:embed="rId4">
            <a:alphaModFix/>
          </a:blip>
          <a:srcRect b="0" l="0" r="0" t="44549"/>
          <a:stretch/>
        </p:blipFill>
        <p:spPr>
          <a:xfrm>
            <a:off x="1323413" y="1783076"/>
            <a:ext cx="6621275" cy="24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9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34" name="Google Shape;834;p9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關聯規則的混淆矩陣 (1/3)</a:t>
            </a:r>
            <a:endParaRPr/>
          </a:p>
        </p:txBody>
      </p:sp>
      <p:sp>
        <p:nvSpPr>
          <p:cNvPr id="835" name="Google Shape;835;p9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36" name="Google Shape;836;p91"/>
          <p:cNvGraphicFramePr/>
          <p:nvPr/>
        </p:nvGraphicFramePr>
        <p:xfrm>
          <a:off x="1339188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336800"/>
                <a:gridCol w="1475150"/>
                <a:gridCol w="1252925"/>
                <a:gridCol w="1252925"/>
              </a:tblGrid>
              <a:tr h="11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信賴度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增益度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0.77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1.18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37" name="Google Shape;837;p91"/>
          <p:cNvGraphicFramePr/>
          <p:nvPr/>
        </p:nvGraphicFramePr>
        <p:xfrm>
          <a:off x="878600" y="371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1749525"/>
                <a:gridCol w="1749525"/>
                <a:gridCol w="1749525"/>
                <a:gridCol w="1749525"/>
              </a:tblGrid>
              <a:tr h="5994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274E13"/>
                          </a:solidFill>
                        </a:rPr>
                        <a:t>是GP</a:t>
                      </a:r>
                      <a:endParaRPr sz="2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不是GP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accent4"/>
                          </a:solidFill>
                        </a:rPr>
                        <a:t>符合此規則</a:t>
                      </a:r>
                      <a:endParaRPr sz="2000">
                        <a:solidFill>
                          <a:schemeClr val="accent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180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234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不符合此規則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150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351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381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585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4" name="Google Shape;844;p9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關聯規則的混淆矩陣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信賴度 conf</a:t>
            </a:r>
            <a:endParaRPr/>
          </a:p>
        </p:txBody>
      </p:sp>
      <p:sp>
        <p:nvSpPr>
          <p:cNvPr id="845" name="Google Shape;845;p9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46" name="Google Shape;846;p92"/>
          <p:cNvGraphicFramePr/>
          <p:nvPr/>
        </p:nvGraphicFramePr>
        <p:xfrm>
          <a:off x="1339188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336800"/>
                <a:gridCol w="1475150"/>
                <a:gridCol w="1252925"/>
                <a:gridCol w="1252925"/>
              </a:tblGrid>
              <a:tr h="11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信賴度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增益度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0.77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1.18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7" name="Google Shape;847;p92"/>
          <p:cNvGraphicFramePr/>
          <p:nvPr/>
        </p:nvGraphicFramePr>
        <p:xfrm>
          <a:off x="878600" y="371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1749525"/>
                <a:gridCol w="1749525"/>
                <a:gridCol w="1749525"/>
                <a:gridCol w="1749525"/>
              </a:tblGrid>
              <a:tr h="5994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274E13"/>
                          </a:solidFill>
                        </a:rPr>
                        <a:t>是GP</a:t>
                      </a:r>
                      <a:endParaRPr sz="2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不是GP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accent4"/>
                          </a:solidFill>
                        </a:rPr>
                        <a:t>符合此規則</a:t>
                      </a:r>
                      <a:endParaRPr sz="2000">
                        <a:solidFill>
                          <a:schemeClr val="accent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180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234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不符合此規則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150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351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381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585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48" name="Google Shape;848;p92"/>
          <p:cNvSpPr/>
          <p:nvPr/>
        </p:nvSpPr>
        <p:spPr>
          <a:xfrm>
            <a:off x="5151150" y="2183432"/>
            <a:ext cx="1252800" cy="119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49" name="Google Shape;849;p92"/>
          <p:cNvSpPr/>
          <p:nvPr/>
        </p:nvSpPr>
        <p:spPr>
          <a:xfrm>
            <a:off x="2628125" y="4316550"/>
            <a:ext cx="1749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50" name="Google Shape;850;p92"/>
          <p:cNvSpPr/>
          <p:nvPr/>
        </p:nvSpPr>
        <p:spPr>
          <a:xfrm>
            <a:off x="6403950" y="4316553"/>
            <a:ext cx="1252800" cy="594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9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57" name="Google Shape;857;p9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關聯規則的混淆矩陣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信賴度 conf</a:t>
            </a:r>
            <a:endParaRPr/>
          </a:p>
        </p:txBody>
      </p:sp>
      <p:sp>
        <p:nvSpPr>
          <p:cNvPr id="858" name="Google Shape;858;p9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59" name="Google Shape;859;p93"/>
          <p:cNvGraphicFramePr/>
          <p:nvPr/>
        </p:nvGraphicFramePr>
        <p:xfrm>
          <a:off x="1339188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336800"/>
                <a:gridCol w="1475150"/>
                <a:gridCol w="1252925"/>
                <a:gridCol w="1252925"/>
              </a:tblGrid>
              <a:tr h="11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信賴度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增益度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0.77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1.18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0" name="Google Shape;860;p93"/>
          <p:cNvGraphicFramePr/>
          <p:nvPr/>
        </p:nvGraphicFramePr>
        <p:xfrm>
          <a:off x="878600" y="371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1749525"/>
                <a:gridCol w="1749525"/>
                <a:gridCol w="1749525"/>
                <a:gridCol w="1749525"/>
              </a:tblGrid>
              <a:tr h="5994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274E13"/>
                          </a:solidFill>
                        </a:rPr>
                        <a:t>是GP</a:t>
                      </a:r>
                      <a:endParaRPr sz="2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不是GP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accent4"/>
                          </a:solidFill>
                        </a:rPr>
                        <a:t>符合此規則</a:t>
                      </a:r>
                      <a:endParaRPr sz="2000">
                        <a:solidFill>
                          <a:schemeClr val="accent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180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234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不符合此規則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150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351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381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585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61" name="Google Shape;861;p93"/>
          <p:cNvSpPr/>
          <p:nvPr/>
        </p:nvSpPr>
        <p:spPr>
          <a:xfrm>
            <a:off x="5151150" y="2183432"/>
            <a:ext cx="1252800" cy="119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62" name="Google Shape;862;p93"/>
          <p:cNvSpPr/>
          <p:nvPr/>
        </p:nvSpPr>
        <p:spPr>
          <a:xfrm>
            <a:off x="2628125" y="4316550"/>
            <a:ext cx="1749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63" name="Google Shape;863;p93"/>
          <p:cNvSpPr/>
          <p:nvPr/>
        </p:nvSpPr>
        <p:spPr>
          <a:xfrm>
            <a:off x="2076125" y="5148225"/>
            <a:ext cx="3799500" cy="984000"/>
          </a:xfrm>
          <a:prstGeom prst="wedgeRoundRectCallout">
            <a:avLst>
              <a:gd fmla="val -10167" name="adj1"/>
              <a:gd fmla="val -8743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180/234≑</a:t>
            </a:r>
            <a:r>
              <a:rPr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0.77</a:t>
            </a:r>
            <a:endParaRPr sz="32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64" name="Google Shape;864;p93"/>
          <p:cNvSpPr/>
          <p:nvPr/>
        </p:nvSpPr>
        <p:spPr>
          <a:xfrm>
            <a:off x="6403950" y="4316553"/>
            <a:ext cx="1252800" cy="594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9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71" name="Google Shape;871;p94"/>
          <p:cNvSpPr txBox="1"/>
          <p:nvPr>
            <p:ph type="title"/>
          </p:nvPr>
        </p:nvSpPr>
        <p:spPr>
          <a:xfrm>
            <a:off x="476250" y="221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好像少了什麼...</a:t>
            </a:r>
            <a:endParaRPr/>
          </a:p>
        </p:txBody>
      </p:sp>
      <p:sp>
        <p:nvSpPr>
          <p:cNvPr id="872" name="Google Shape;872;p94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73" name="Google Shape;873;p94"/>
          <p:cNvGraphicFramePr/>
          <p:nvPr/>
        </p:nvGraphicFramePr>
        <p:xfrm>
          <a:off x="764100" y="1637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1749525"/>
                <a:gridCol w="1749525"/>
                <a:gridCol w="1749525"/>
                <a:gridCol w="1749525"/>
              </a:tblGrid>
              <a:tr h="5994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274E13"/>
                          </a:solidFill>
                        </a:rPr>
                        <a:t>是GP</a:t>
                      </a:r>
                      <a:endParaRPr sz="2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不是GP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accent4"/>
                          </a:solidFill>
                        </a:rPr>
                        <a:t>符合此規則</a:t>
                      </a:r>
                      <a:endParaRPr sz="2000">
                        <a:solidFill>
                          <a:schemeClr val="accent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180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234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不符合此規則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150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351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381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585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74" name="Google Shape;874;p94"/>
          <p:cNvSpPr/>
          <p:nvPr/>
        </p:nvSpPr>
        <p:spPr>
          <a:xfrm>
            <a:off x="2513625" y="2247475"/>
            <a:ext cx="1749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75" name="Google Shape;875;p94"/>
          <p:cNvSpPr/>
          <p:nvPr/>
        </p:nvSpPr>
        <p:spPr>
          <a:xfrm>
            <a:off x="6289450" y="2247478"/>
            <a:ext cx="1252800" cy="594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876" name="Google Shape;87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825" y="3507050"/>
            <a:ext cx="3871475" cy="30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94"/>
          <p:cNvSpPr txBox="1"/>
          <p:nvPr/>
        </p:nvSpPr>
        <p:spPr>
          <a:xfrm>
            <a:off x="7590350" y="3582625"/>
            <a:ext cx="973500" cy="15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怎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麽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沒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看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到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78" name="Google Shape;878;p94"/>
          <p:cNvSpPr txBox="1"/>
          <p:nvPr/>
        </p:nvSpPr>
        <p:spPr>
          <a:xfrm>
            <a:off x="4775250" y="4323875"/>
            <a:ext cx="973500" cy="15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</a:t>
            </a:r>
            <a:endParaRPr sz="21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體</a:t>
            </a:r>
            <a:endParaRPr sz="21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狀</a:t>
            </a:r>
            <a:endParaRPr sz="21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況</a:t>
            </a:r>
            <a:endParaRPr sz="17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571" y="4815199"/>
            <a:ext cx="6364853" cy="6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95"/>
          <p:cNvSpPr txBox="1"/>
          <p:nvPr>
            <p:ph idx="1" type="body"/>
          </p:nvPr>
        </p:nvSpPr>
        <p:spPr>
          <a:xfrm>
            <a:off x="476250" y="2041500"/>
            <a:ext cx="8191500" cy="44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</a:pPr>
            <a:r>
              <a:rPr lang="zh-TW"/>
              <a:t>信賴度並未考慮到RHS發生機率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</a:pPr>
            <a:r>
              <a:rPr lang="zh-TW"/>
              <a:t>增益度比較信賴度與</a:t>
            </a:r>
            <a:r>
              <a:rPr lang="zh-TW" u="sng">
                <a:solidFill>
                  <a:srgbClr val="FF0000"/>
                </a:solidFill>
              </a:rPr>
              <a:t>結果項目集RHS單獨發生時</a:t>
            </a:r>
            <a:r>
              <a:rPr lang="zh-TW"/>
              <a:t>機率的大小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Lift值若大於1，表示LHS導致出現RHS的機率，比RHS單獨出現的機率還要高</a:t>
            </a:r>
            <a:endParaRPr/>
          </a:p>
        </p:txBody>
      </p:sp>
      <p:sp>
        <p:nvSpPr>
          <p:cNvPr id="886" name="Google Shape;886;p9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87" name="Google Shape;887;p9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關聯規則的評估指標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增益度(Lift)</a:t>
            </a:r>
            <a:endParaRPr/>
          </a:p>
        </p:txBody>
      </p:sp>
      <p:sp>
        <p:nvSpPr>
          <p:cNvPr id="888" name="Google Shape;888;p9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http://blog.pulipuli.info/2017/08/wekahotspot-association-rule-mining.html</a:t>
            </a:r>
            <a:r>
              <a:rPr lang="zh-TW">
                <a:solidFill>
                  <a:schemeClr val="lt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5" name="Google Shape;405;p60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關聯規則分析：熱點分析</a:t>
            </a:r>
            <a:endParaRPr/>
          </a:p>
        </p:txBody>
      </p:sp>
      <p:sp>
        <p:nvSpPr>
          <p:cNvPr id="406" name="Google Shape;406;p60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Part 1.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9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95" name="Google Shape;895;p9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關聯規則的混淆矩陣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增益</a:t>
            </a:r>
            <a:r>
              <a:rPr lang="zh-TW"/>
              <a:t>度 left</a:t>
            </a:r>
            <a:endParaRPr/>
          </a:p>
        </p:txBody>
      </p:sp>
      <p:sp>
        <p:nvSpPr>
          <p:cNvPr id="896" name="Google Shape;896;p9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97" name="Google Shape;897;p96"/>
          <p:cNvGraphicFramePr/>
          <p:nvPr/>
        </p:nvGraphicFramePr>
        <p:xfrm>
          <a:off x="1339188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336800"/>
                <a:gridCol w="1475150"/>
                <a:gridCol w="1252925"/>
                <a:gridCol w="1252925"/>
              </a:tblGrid>
              <a:tr h="11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信賴度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增益度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0.77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1.18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98" name="Google Shape;898;p96"/>
          <p:cNvGraphicFramePr/>
          <p:nvPr/>
        </p:nvGraphicFramePr>
        <p:xfrm>
          <a:off x="878600" y="371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1749525"/>
                <a:gridCol w="1749525"/>
                <a:gridCol w="1749525"/>
                <a:gridCol w="1749525"/>
              </a:tblGrid>
              <a:tr h="5994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274E13"/>
                          </a:solidFill>
                        </a:rPr>
                        <a:t>是GP</a:t>
                      </a:r>
                      <a:endParaRPr sz="2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不是GP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accent4"/>
                          </a:solidFill>
                        </a:rPr>
                        <a:t>符合此規則</a:t>
                      </a:r>
                      <a:endParaRPr sz="2000">
                        <a:solidFill>
                          <a:schemeClr val="accent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180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234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不符合此規則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150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351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381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585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99" name="Google Shape;899;p96"/>
          <p:cNvSpPr/>
          <p:nvPr/>
        </p:nvSpPr>
        <p:spPr>
          <a:xfrm>
            <a:off x="6360275" y="2183432"/>
            <a:ext cx="1252800" cy="119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00" name="Google Shape;900;p96"/>
          <p:cNvSpPr/>
          <p:nvPr/>
        </p:nvSpPr>
        <p:spPr>
          <a:xfrm>
            <a:off x="2628125" y="4316550"/>
            <a:ext cx="1749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01" name="Google Shape;901;p96"/>
          <p:cNvSpPr/>
          <p:nvPr/>
        </p:nvSpPr>
        <p:spPr>
          <a:xfrm>
            <a:off x="3061625" y="5565075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02" name="Google Shape;902;p96"/>
          <p:cNvSpPr/>
          <p:nvPr/>
        </p:nvSpPr>
        <p:spPr>
          <a:xfrm>
            <a:off x="6517925" y="4316550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03" name="Google Shape;903;p96"/>
          <p:cNvSpPr/>
          <p:nvPr/>
        </p:nvSpPr>
        <p:spPr>
          <a:xfrm>
            <a:off x="6517925" y="5565075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9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10" name="Google Shape;910;p9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關聯規則的混淆矩陣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增益度 left</a:t>
            </a:r>
            <a:endParaRPr/>
          </a:p>
        </p:txBody>
      </p:sp>
      <p:sp>
        <p:nvSpPr>
          <p:cNvPr id="911" name="Google Shape;911;p9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12" name="Google Shape;912;p97"/>
          <p:cNvGraphicFramePr/>
          <p:nvPr/>
        </p:nvGraphicFramePr>
        <p:xfrm>
          <a:off x="1339188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336800"/>
                <a:gridCol w="1475150"/>
                <a:gridCol w="1252925"/>
                <a:gridCol w="1252925"/>
              </a:tblGrid>
              <a:tr h="11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信賴度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增益度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0.77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1.18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13" name="Google Shape;913;p97"/>
          <p:cNvGraphicFramePr/>
          <p:nvPr/>
        </p:nvGraphicFramePr>
        <p:xfrm>
          <a:off x="878600" y="371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1749525"/>
                <a:gridCol w="1749525"/>
                <a:gridCol w="1749525"/>
                <a:gridCol w="1749525"/>
              </a:tblGrid>
              <a:tr h="5994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274E13"/>
                          </a:solidFill>
                        </a:rPr>
                        <a:t>是GP</a:t>
                      </a:r>
                      <a:endParaRPr sz="2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不是GP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accent4"/>
                          </a:solidFill>
                        </a:rPr>
                        <a:t>符合此規則</a:t>
                      </a:r>
                      <a:endParaRPr sz="2000">
                        <a:solidFill>
                          <a:schemeClr val="accent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180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234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不符合此規則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150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351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381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585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14" name="Google Shape;914;p97"/>
          <p:cNvSpPr/>
          <p:nvPr/>
        </p:nvSpPr>
        <p:spPr>
          <a:xfrm>
            <a:off x="6360275" y="2183432"/>
            <a:ext cx="1252800" cy="119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15" name="Google Shape;915;p97"/>
          <p:cNvSpPr/>
          <p:nvPr/>
        </p:nvSpPr>
        <p:spPr>
          <a:xfrm>
            <a:off x="2628125" y="4316550"/>
            <a:ext cx="1749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16" name="Google Shape;916;p97"/>
          <p:cNvSpPr/>
          <p:nvPr/>
        </p:nvSpPr>
        <p:spPr>
          <a:xfrm>
            <a:off x="6517925" y="5565075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17" name="Google Shape;917;p97"/>
          <p:cNvSpPr/>
          <p:nvPr/>
        </p:nvSpPr>
        <p:spPr>
          <a:xfrm>
            <a:off x="6517925" y="4316550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18" name="Google Shape;918;p97"/>
          <p:cNvSpPr/>
          <p:nvPr/>
        </p:nvSpPr>
        <p:spPr>
          <a:xfrm>
            <a:off x="878600" y="2733100"/>
            <a:ext cx="2751000" cy="984000"/>
          </a:xfrm>
          <a:prstGeom prst="wedgeRoundRectCallout">
            <a:avLst>
              <a:gd fmla="val 29317" name="adj1"/>
              <a:gd fmla="val 9848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信賴度 </a:t>
            </a:r>
            <a:r>
              <a:rPr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0.77</a:t>
            </a:r>
            <a:endParaRPr sz="32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9" name="Google Shape;919;p97"/>
          <p:cNvSpPr/>
          <p:nvPr/>
        </p:nvSpPr>
        <p:spPr>
          <a:xfrm>
            <a:off x="3061625" y="5565075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9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26" name="Google Shape;926;p9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關聯規則的混淆矩陣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增益度 left</a:t>
            </a:r>
            <a:endParaRPr/>
          </a:p>
        </p:txBody>
      </p:sp>
      <p:sp>
        <p:nvSpPr>
          <p:cNvPr id="927" name="Google Shape;927;p9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28" name="Google Shape;928;p98"/>
          <p:cNvGraphicFramePr/>
          <p:nvPr/>
        </p:nvGraphicFramePr>
        <p:xfrm>
          <a:off x="1339188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336800"/>
                <a:gridCol w="1475150"/>
                <a:gridCol w="1252925"/>
                <a:gridCol w="1252925"/>
              </a:tblGrid>
              <a:tr h="11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信賴度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增益度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0.77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1.18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29" name="Google Shape;929;p98"/>
          <p:cNvGraphicFramePr/>
          <p:nvPr/>
        </p:nvGraphicFramePr>
        <p:xfrm>
          <a:off x="878600" y="371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1749525"/>
                <a:gridCol w="1749525"/>
                <a:gridCol w="1749525"/>
                <a:gridCol w="1749525"/>
              </a:tblGrid>
              <a:tr h="5994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274E13"/>
                          </a:solidFill>
                        </a:rPr>
                        <a:t>是GP</a:t>
                      </a:r>
                      <a:endParaRPr sz="2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不是GP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accent4"/>
                          </a:solidFill>
                        </a:rPr>
                        <a:t>符合此規則</a:t>
                      </a:r>
                      <a:endParaRPr sz="2000">
                        <a:solidFill>
                          <a:schemeClr val="accent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180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234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不符合此規則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150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351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381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585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30" name="Google Shape;930;p98"/>
          <p:cNvSpPr/>
          <p:nvPr/>
        </p:nvSpPr>
        <p:spPr>
          <a:xfrm>
            <a:off x="6360275" y="2183432"/>
            <a:ext cx="1252800" cy="119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31" name="Google Shape;931;p98"/>
          <p:cNvSpPr/>
          <p:nvPr/>
        </p:nvSpPr>
        <p:spPr>
          <a:xfrm>
            <a:off x="2628125" y="4316550"/>
            <a:ext cx="1749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32" name="Google Shape;932;p98"/>
          <p:cNvSpPr/>
          <p:nvPr/>
        </p:nvSpPr>
        <p:spPr>
          <a:xfrm>
            <a:off x="6517925" y="5565075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33" name="Google Shape;933;p98"/>
          <p:cNvSpPr/>
          <p:nvPr/>
        </p:nvSpPr>
        <p:spPr>
          <a:xfrm>
            <a:off x="6517925" y="4316550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34" name="Google Shape;934;p98"/>
          <p:cNvSpPr/>
          <p:nvPr/>
        </p:nvSpPr>
        <p:spPr>
          <a:xfrm>
            <a:off x="5299475" y="4316550"/>
            <a:ext cx="3211500" cy="984000"/>
          </a:xfrm>
          <a:prstGeom prst="wedgeRoundRectCallout">
            <a:avLst>
              <a:gd fmla="val -89492" name="adj1"/>
              <a:gd fmla="val 7867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GP出現的機率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381/585≑</a:t>
            </a:r>
            <a:r>
              <a:rPr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0.65</a:t>
            </a:r>
            <a:endParaRPr sz="32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35" name="Google Shape;935;p98"/>
          <p:cNvSpPr/>
          <p:nvPr/>
        </p:nvSpPr>
        <p:spPr>
          <a:xfrm>
            <a:off x="3061625" y="5565075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9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42" name="Google Shape;942;p9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關聯規則的混淆矩陣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增益度 left</a:t>
            </a:r>
            <a:endParaRPr/>
          </a:p>
        </p:txBody>
      </p:sp>
      <p:sp>
        <p:nvSpPr>
          <p:cNvPr id="943" name="Google Shape;943;p9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44" name="Google Shape;944;p99"/>
          <p:cNvGraphicFramePr/>
          <p:nvPr/>
        </p:nvGraphicFramePr>
        <p:xfrm>
          <a:off x="1339188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336800"/>
                <a:gridCol w="1475150"/>
                <a:gridCol w="1252925"/>
                <a:gridCol w="1252925"/>
              </a:tblGrid>
              <a:tr h="11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信賴度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增益度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0.77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1.18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45" name="Google Shape;945;p99"/>
          <p:cNvGraphicFramePr/>
          <p:nvPr/>
        </p:nvGraphicFramePr>
        <p:xfrm>
          <a:off x="878600" y="371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1749525"/>
                <a:gridCol w="1749525"/>
                <a:gridCol w="1749525"/>
                <a:gridCol w="1749525"/>
              </a:tblGrid>
              <a:tr h="59945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274E13"/>
                          </a:solidFill>
                        </a:rPr>
                        <a:t>是GP</a:t>
                      </a:r>
                      <a:endParaRPr sz="2000">
                        <a:solidFill>
                          <a:srgbClr val="274E13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不是GP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accent4"/>
                          </a:solidFill>
                        </a:rPr>
                        <a:t>符合此規則</a:t>
                      </a:r>
                      <a:endParaRPr sz="2000">
                        <a:solidFill>
                          <a:schemeClr val="accent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180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54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234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不符合此規則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150</a:t>
                      </a:r>
                      <a:endParaRPr sz="20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351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52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666666"/>
                          </a:solidFill>
                        </a:rPr>
                        <a:t>總計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381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204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rgbClr val="FF0000"/>
                          </a:solidFill>
                        </a:rPr>
                        <a:t>585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46" name="Google Shape;946;p99"/>
          <p:cNvSpPr/>
          <p:nvPr/>
        </p:nvSpPr>
        <p:spPr>
          <a:xfrm>
            <a:off x="6360275" y="2183432"/>
            <a:ext cx="1252800" cy="119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47" name="Google Shape;947;p99"/>
          <p:cNvSpPr/>
          <p:nvPr/>
        </p:nvSpPr>
        <p:spPr>
          <a:xfrm>
            <a:off x="2628125" y="4316550"/>
            <a:ext cx="1749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48" name="Google Shape;948;p99"/>
          <p:cNvSpPr/>
          <p:nvPr/>
        </p:nvSpPr>
        <p:spPr>
          <a:xfrm>
            <a:off x="6517925" y="5565075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49" name="Google Shape;949;p99"/>
          <p:cNvSpPr/>
          <p:nvPr/>
        </p:nvSpPr>
        <p:spPr>
          <a:xfrm>
            <a:off x="6517925" y="4316550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50" name="Google Shape;950;p99"/>
          <p:cNvSpPr/>
          <p:nvPr/>
        </p:nvSpPr>
        <p:spPr>
          <a:xfrm>
            <a:off x="3230625" y="3717100"/>
            <a:ext cx="3986100" cy="1243800"/>
          </a:xfrm>
          <a:prstGeom prst="wedgeRoundRectCallout">
            <a:avLst>
              <a:gd fmla="val 38532" name="adj1"/>
              <a:gd fmla="val -7831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信賴度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跟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GP機率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0.77/0.65</a:t>
            </a:r>
            <a:r>
              <a:rPr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≑</a:t>
            </a:r>
            <a:r>
              <a:rPr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1.18 </a:t>
            </a:r>
            <a:endParaRPr sz="32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51" name="Google Shape;951;p99"/>
          <p:cNvSpPr/>
          <p:nvPr/>
        </p:nvSpPr>
        <p:spPr>
          <a:xfrm>
            <a:off x="3061625" y="5565075"/>
            <a:ext cx="882600" cy="56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00"/>
          <p:cNvSpPr/>
          <p:nvPr/>
        </p:nvSpPr>
        <p:spPr>
          <a:xfrm>
            <a:off x="1660526" y="2223525"/>
            <a:ext cx="1882800" cy="7635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全部學生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58" name="Google Shape;958;p10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59" name="Google Shape;959;p10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關聯規則的混淆矩陣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增益度 left</a:t>
            </a:r>
            <a:endParaRPr/>
          </a:p>
        </p:txBody>
      </p:sp>
      <p:sp>
        <p:nvSpPr>
          <p:cNvPr id="960" name="Google Shape;960;p100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100"/>
          <p:cNvSpPr/>
          <p:nvPr/>
        </p:nvSpPr>
        <p:spPr>
          <a:xfrm>
            <a:off x="3891875" y="3729125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增益度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962" name="Google Shape;962;p100"/>
          <p:cNvGraphicFramePr/>
          <p:nvPr/>
        </p:nvGraphicFramePr>
        <p:xfrm>
          <a:off x="5731488" y="1928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336800"/>
              </a:tblGrid>
              <a:tr h="11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符合</a:t>
                      </a: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前提規則的</a:t>
                      </a: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學生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</a:tr>
              <a:tr h="749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963" name="Google Shape;963;p100"/>
          <p:cNvSpPr/>
          <p:nvPr/>
        </p:nvSpPr>
        <p:spPr>
          <a:xfrm>
            <a:off x="5567900" y="4900475"/>
            <a:ext cx="2664000" cy="11169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學生更容易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去讀GP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64" name="Google Shape;964;p100"/>
          <p:cNvSpPr/>
          <p:nvPr/>
        </p:nvSpPr>
        <p:spPr>
          <a:xfrm>
            <a:off x="1227875" y="4900475"/>
            <a:ext cx="2664000" cy="1116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學生更少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去讀GP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965" name="Google Shape;965;p100"/>
          <p:cNvCxnSpPr>
            <a:stCxn id="961" idx="1"/>
            <a:endCxn id="964" idx="0"/>
          </p:cNvCxnSpPr>
          <p:nvPr/>
        </p:nvCxnSpPr>
        <p:spPr>
          <a:xfrm flipH="1">
            <a:off x="2559875" y="4110875"/>
            <a:ext cx="1332000" cy="789600"/>
          </a:xfrm>
          <a:prstGeom prst="bentConnector2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966" name="Google Shape;966;p100"/>
          <p:cNvSpPr txBox="1"/>
          <p:nvPr/>
        </p:nvSpPr>
        <p:spPr>
          <a:xfrm>
            <a:off x="1114950" y="3637200"/>
            <a:ext cx="2284200" cy="40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增益度&lt;1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967" name="Google Shape;967;p100"/>
          <p:cNvCxnSpPr>
            <a:stCxn id="961" idx="3"/>
            <a:endCxn id="963" idx="0"/>
          </p:cNvCxnSpPr>
          <p:nvPr/>
        </p:nvCxnSpPr>
        <p:spPr>
          <a:xfrm>
            <a:off x="5459075" y="4110875"/>
            <a:ext cx="1440900" cy="789600"/>
          </a:xfrm>
          <a:prstGeom prst="bentConnector2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968" name="Google Shape;968;p100"/>
          <p:cNvSpPr txBox="1"/>
          <p:nvPr/>
        </p:nvSpPr>
        <p:spPr>
          <a:xfrm>
            <a:off x="6226850" y="3637200"/>
            <a:ext cx="2284200" cy="40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增益度&gt;1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969" name="Google Shape;969;p100"/>
          <p:cNvCxnSpPr>
            <a:endCxn id="961" idx="0"/>
          </p:cNvCxnSpPr>
          <p:nvPr/>
        </p:nvCxnSpPr>
        <p:spPr>
          <a:xfrm flipH="1">
            <a:off x="4675475" y="3136325"/>
            <a:ext cx="9900" cy="5928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grpSp>
        <p:nvGrpSpPr>
          <p:cNvPr id="970" name="Google Shape;970;p100"/>
          <p:cNvGrpSpPr/>
          <p:nvPr/>
        </p:nvGrpSpPr>
        <p:grpSpPr>
          <a:xfrm>
            <a:off x="3543325" y="1720477"/>
            <a:ext cx="1921536" cy="1609470"/>
            <a:chOff x="3048600" y="4538652"/>
            <a:chExt cx="1921536" cy="1609470"/>
          </a:xfrm>
        </p:grpSpPr>
        <p:sp>
          <p:nvSpPr>
            <p:cNvPr id="971" name="Google Shape;971;p100"/>
            <p:cNvSpPr/>
            <p:nvPr/>
          </p:nvSpPr>
          <p:spPr>
            <a:xfrm>
              <a:off x="3048600" y="4538652"/>
              <a:ext cx="1921536" cy="1609470"/>
            </a:xfrm>
            <a:prstGeom prst="irregularSeal1">
              <a:avLst/>
            </a:prstGeom>
            <a:solidFill>
              <a:srgbClr val="FFFF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200"/>
            </a:p>
          </p:txBody>
        </p:sp>
        <p:sp>
          <p:nvSpPr>
            <p:cNvPr id="972" name="Google Shape;972;p100"/>
            <p:cNvSpPr txBox="1"/>
            <p:nvPr/>
          </p:nvSpPr>
          <p:spPr>
            <a:xfrm rot="-899798">
              <a:off x="3375122" y="4966707"/>
              <a:ext cx="1341386" cy="6009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800"/>
                <a:t>VS</a:t>
              </a:r>
              <a:endParaRPr b="1" sz="4800"/>
            </a:p>
          </p:txBody>
        </p:sp>
      </p:grpSp>
      <p:pic>
        <p:nvPicPr>
          <p:cNvPr descr="slide user group account profile people human" id="973" name="Google Shape;973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425" y="1991513"/>
            <a:ext cx="1067388" cy="106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0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0" name="Google Shape;980;p10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10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2" name="Google Shape;982;p101"/>
          <p:cNvPicPr preferRelativeResize="0"/>
          <p:nvPr/>
        </p:nvPicPr>
        <p:blipFill rotWithShape="1">
          <a:blip r:embed="rId3">
            <a:alphaModFix/>
          </a:blip>
          <a:srcRect b="0" l="0" r="12717" t="0"/>
          <a:stretch/>
        </p:blipFill>
        <p:spPr>
          <a:xfrm>
            <a:off x="1162825" y="0"/>
            <a:ext cx="79811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1"/>
          <p:cNvPicPr preferRelativeResize="0"/>
          <p:nvPr/>
        </p:nvPicPr>
        <p:blipFill rotWithShape="1">
          <a:blip r:embed="rId4">
            <a:alphaModFix/>
          </a:blip>
          <a:srcRect b="0" l="0" r="48893" t="53866"/>
          <a:stretch/>
        </p:blipFill>
        <p:spPr>
          <a:xfrm>
            <a:off x="0" y="2484413"/>
            <a:ext cx="3575501" cy="2896725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101"/>
          <p:cNvSpPr txBox="1"/>
          <p:nvPr>
            <p:ph type="title"/>
          </p:nvPr>
        </p:nvSpPr>
        <p:spPr>
          <a:xfrm rot="-899919">
            <a:off x="-192674" y="2805880"/>
            <a:ext cx="2568815" cy="642566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我懂!</a:t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dk1"/>
                </a:solidFill>
              </a:rPr>
              <a:t>指標</a:t>
            </a:r>
            <a:r>
              <a:rPr lang="zh-TW" sz="2300"/>
              <a:t>挑大的！</a:t>
            </a:r>
            <a:endParaRPr sz="2300"/>
          </a:p>
        </p:txBody>
      </p:sp>
      <p:sp>
        <p:nvSpPr>
          <p:cNvPr id="985" name="Google Shape;985;p101"/>
          <p:cNvSpPr/>
          <p:nvPr/>
        </p:nvSpPr>
        <p:spPr>
          <a:xfrm>
            <a:off x="5140875" y="2330125"/>
            <a:ext cx="3861900" cy="3884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86" name="Google Shape;986;p101"/>
          <p:cNvSpPr/>
          <p:nvPr/>
        </p:nvSpPr>
        <p:spPr>
          <a:xfrm>
            <a:off x="3918850" y="962750"/>
            <a:ext cx="5017800" cy="1029000"/>
          </a:xfrm>
          <a:prstGeom prst="wedgeRoundRectCallout">
            <a:avLst>
              <a:gd fmla="val 14969" name="adj1"/>
              <a:gd fmla="val 73516" name="adj2"/>
              <a:gd fmla="val 0" name="adj3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最佳關聯規則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&lt;conf: (0.77)&gt; lift:(1.18)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0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93" name="Google Shape;993;p10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10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其他評估指標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Weka內建的評估指標</a:t>
            </a:r>
            <a:endParaRPr/>
          </a:p>
        </p:txBody>
      </p:sp>
      <p:sp>
        <p:nvSpPr>
          <p:cNvPr id="995" name="Google Shape;995;p10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lev </a:t>
            </a:r>
            <a:r>
              <a:rPr lang="zh-TW"/>
              <a:t>影響度 (Leverage)：比起LHS與RHS各自出現的機率，LHS跟RHS同時出現的機率有沒有比較高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br>
              <a:rPr lang="zh-TW"/>
            </a:b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conv 肯定度 (Conviction)：比起完全隨機的情況下，LHS與RHS兩者相關的程度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6" name="Google Shape;99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463" y="4692775"/>
            <a:ext cx="661987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64" y="2801888"/>
            <a:ext cx="8149272" cy="7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0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04" name="Google Shape;1004;p10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10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其他評估指標</a:t>
            </a:r>
            <a:endParaRPr/>
          </a:p>
        </p:txBody>
      </p:sp>
      <p:sp>
        <p:nvSpPr>
          <p:cNvPr id="1006" name="Google Shape;1006;p103"/>
          <p:cNvSpPr txBox="1"/>
          <p:nvPr>
            <p:ph idx="1" type="body"/>
          </p:nvPr>
        </p:nvSpPr>
        <p:spPr>
          <a:xfrm>
            <a:off x="476250" y="2106525"/>
            <a:ext cx="8191500" cy="4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分類常用的：</a:t>
            </a:r>
            <a:r>
              <a:rPr lang="zh-TW">
                <a:solidFill>
                  <a:schemeClr val="dk1"/>
                </a:solidFill>
              </a:rPr>
              <a:t>F度量(F-score)、Youden's index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醫界常用的：</a:t>
            </a:r>
            <a:r>
              <a:rPr lang="zh-TW"/>
              <a:t>靈敏度(sensitivity)、特異度(specificity)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7" name="Google Shape;1007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000" y="3507050"/>
            <a:ext cx="3871475" cy="30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103"/>
          <p:cNvSpPr txBox="1"/>
          <p:nvPr/>
        </p:nvSpPr>
        <p:spPr>
          <a:xfrm>
            <a:off x="4986525" y="3686525"/>
            <a:ext cx="973500" cy="15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部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長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我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呢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9" name="Google Shape;1009;p103"/>
          <p:cNvSpPr txBox="1"/>
          <p:nvPr/>
        </p:nvSpPr>
        <p:spPr>
          <a:xfrm>
            <a:off x="2171425" y="4476275"/>
            <a:ext cx="973500" cy="15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latin typeface="Microsoft JhengHei"/>
                <a:ea typeface="Microsoft JhengHei"/>
                <a:cs typeface="Microsoft JhengHei"/>
                <a:sym typeface="Microsoft JhengHei"/>
              </a:rPr>
              <a:t>學</a:t>
            </a:r>
            <a:endParaRPr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latin typeface="Microsoft JhengHei"/>
                <a:ea typeface="Microsoft JhengHei"/>
                <a:cs typeface="Microsoft JhengHei"/>
                <a:sym typeface="Microsoft JhengHei"/>
              </a:rPr>
              <a:t>醫</a:t>
            </a:r>
            <a:endParaRPr sz="21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endParaRPr sz="17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0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16" name="Google Shape;1016;p104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</a:t>
            </a:r>
            <a:endParaRPr b="0" sz="2400"/>
          </a:p>
        </p:txBody>
      </p:sp>
      <p:sp>
        <p:nvSpPr>
          <p:cNvPr id="1017" name="Google Shape;1017;p104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>
                <a:solidFill>
                  <a:schemeClr val="dk1"/>
                </a:solidFill>
              </a:rPr>
              <a:t>這些關聯規則是怎麽找出來的？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05"/>
          <p:cNvSpPr txBox="1"/>
          <p:nvPr>
            <p:ph idx="1" type="body"/>
          </p:nvPr>
        </p:nvSpPr>
        <p:spPr>
          <a:xfrm>
            <a:off x="73825" y="2051075"/>
            <a:ext cx="8996400" cy="44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𝑝 維度空間超立方範圍 𝑩</a:t>
            </a:r>
            <a:r>
              <a:rPr baseline="-25000" lang="zh-TW"/>
              <a:t>𝑖</a:t>
            </a:r>
            <a:r>
              <a:rPr lang="zh-TW"/>
              <a:t> = 𝑺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這是資料中所有可能的組成範圍，要如何找到最適合的超立方範圍B呢？</a:t>
            </a:r>
            <a:endParaRPr sz="20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10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25" name="Google Shape;1025;p10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熱點分析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演算法流程 (1/6)</a:t>
            </a:r>
            <a:endParaRPr sz="3200"/>
          </a:p>
        </p:txBody>
      </p:sp>
      <p:sp>
        <p:nvSpPr>
          <p:cNvPr id="1026" name="Google Shape;1026;p10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(Trainor, 2014)</a:t>
            </a:r>
            <a:endParaRPr/>
          </a:p>
        </p:txBody>
      </p:sp>
      <p:pic>
        <p:nvPicPr>
          <p:cNvPr id="1027" name="Google Shape;1027;p105"/>
          <p:cNvPicPr preferRelativeResize="0"/>
          <p:nvPr/>
        </p:nvPicPr>
        <p:blipFill rotWithShape="1">
          <a:blip r:embed="rId3">
            <a:alphaModFix/>
          </a:blip>
          <a:srcRect b="49000" l="0" r="58699" t="0"/>
          <a:stretch/>
        </p:blipFill>
        <p:spPr>
          <a:xfrm>
            <a:off x="2753325" y="3215925"/>
            <a:ext cx="2956824" cy="2434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105"/>
          <p:cNvSpPr/>
          <p:nvPr/>
        </p:nvSpPr>
        <p:spPr>
          <a:xfrm>
            <a:off x="5867950" y="3787725"/>
            <a:ext cx="1968000" cy="129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目標屬性=目標值</a:t>
            </a:r>
            <a:endParaRPr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目標屬性≠目標值</a:t>
            </a:r>
            <a:endParaRPr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9" name="Google Shape;1029;p105"/>
          <p:cNvSpPr/>
          <p:nvPr/>
        </p:nvSpPr>
        <p:spPr>
          <a:xfrm>
            <a:off x="5956725" y="4144775"/>
            <a:ext cx="161100" cy="1611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105"/>
          <p:cNvSpPr/>
          <p:nvPr/>
        </p:nvSpPr>
        <p:spPr>
          <a:xfrm>
            <a:off x="5956725" y="4562575"/>
            <a:ext cx="161100" cy="1611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3" name="Google Shape;413;p6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1"/>
          <p:cNvSpPr txBox="1"/>
          <p:nvPr>
            <p:ph type="title"/>
          </p:nvPr>
        </p:nvSpPr>
        <p:spPr>
          <a:xfrm>
            <a:off x="3816300" y="2518525"/>
            <a:ext cx="48516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少子化時代...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如何克服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招生問題呢？</a:t>
            </a:r>
            <a:endParaRPr/>
          </a:p>
        </p:txBody>
      </p:sp>
      <p:pic>
        <p:nvPicPr>
          <p:cNvPr id="415" name="Google Shape;415;p61"/>
          <p:cNvPicPr preferRelativeResize="0"/>
          <p:nvPr/>
        </p:nvPicPr>
        <p:blipFill rotWithShape="1">
          <a:blip r:embed="rId3">
            <a:alphaModFix/>
          </a:blip>
          <a:srcRect b="0" l="17918" r="17925" t="0"/>
          <a:stretch/>
        </p:blipFill>
        <p:spPr>
          <a:xfrm>
            <a:off x="831675" y="1423800"/>
            <a:ext cx="2777701" cy="432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06"/>
          <p:cNvSpPr txBox="1"/>
          <p:nvPr>
            <p:ph idx="1" type="body"/>
          </p:nvPr>
        </p:nvSpPr>
        <p:spPr>
          <a:xfrm>
            <a:off x="476250" y="2087875"/>
            <a:ext cx="8191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列舉所有候選的子超立方範圍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對每個</a:t>
            </a:r>
            <a:r>
              <a:rPr lang="zh-TW" u="sng"/>
              <a:t>數值型</a:t>
            </a:r>
            <a:r>
              <a:rPr lang="zh-TW"/>
              <a:t>的目標屬性來說</a:t>
            </a:r>
            <a:br>
              <a:rPr lang="zh-TW"/>
            </a:br>
            <a:r>
              <a:rPr lang="zh-TW"/>
              <a:t>產生子範圍                                         </a:t>
            </a:r>
            <a:br>
              <a:rPr lang="zh-TW"/>
            </a:br>
            <a:r>
              <a:rPr lang="zh-TW"/>
              <a:t>以及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而                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𝛳則是去除極端值的百分位數，</a:t>
            </a:r>
            <a:r>
              <a:rPr lang="zh-TW"/>
              <a:t>p為案例編號最大值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對每個</a:t>
            </a:r>
            <a:r>
              <a:rPr lang="zh-TW" u="sng">
                <a:solidFill>
                  <a:schemeClr val="dk1"/>
                </a:solidFill>
              </a:rPr>
              <a:t>類別型</a:t>
            </a:r>
            <a:r>
              <a:rPr lang="zh-TW">
                <a:solidFill>
                  <a:schemeClr val="dk1"/>
                </a:solidFill>
              </a:rPr>
              <a:t>的目標屬性中 𝑚 值來說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產生子範圍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而                            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10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38" name="Google Shape;1038;p10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熱點分析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</a:rPr>
              <a:t>演算法流程A (2/6)</a:t>
            </a:r>
            <a:endParaRPr/>
          </a:p>
        </p:txBody>
      </p:sp>
      <p:sp>
        <p:nvSpPr>
          <p:cNvPr id="1039" name="Google Shape;1039;p10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(Trainor, 2014)</a:t>
            </a:r>
            <a:endParaRPr/>
          </a:p>
        </p:txBody>
      </p:sp>
      <p:pic>
        <p:nvPicPr>
          <p:cNvPr id="1040" name="Google Shape;1040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1149" y="3052875"/>
            <a:ext cx="2930553" cy="39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2977" y="3501845"/>
            <a:ext cx="3526064" cy="39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2050" y="3974175"/>
            <a:ext cx="1992626" cy="3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39350" y="5259351"/>
            <a:ext cx="3549116" cy="41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2050" y="5755150"/>
            <a:ext cx="1992626" cy="3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07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>
                <a:solidFill>
                  <a:schemeClr val="dk1"/>
                </a:solidFill>
              </a:rPr>
              <a:t>產生子範圍集合為</a:t>
            </a:r>
            <a:br>
              <a:rPr lang="zh-TW">
                <a:solidFill>
                  <a:schemeClr val="dk1"/>
                </a:solidFill>
              </a:rPr>
            </a:b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 startAt="3"/>
            </a:pPr>
            <a:r>
              <a:rPr lang="zh-TW"/>
              <a:t>定義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而</a:t>
            </a:r>
            <a:endParaRPr/>
          </a:p>
        </p:txBody>
      </p:sp>
      <p:sp>
        <p:nvSpPr>
          <p:cNvPr id="1051" name="Google Shape;1051;p10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52" name="Google Shape;1052;p10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熱點分析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</a:rPr>
              <a:t>演算法流程B (3/6)</a:t>
            </a:r>
            <a:endParaRPr/>
          </a:p>
        </p:txBody>
      </p:sp>
      <p:sp>
        <p:nvSpPr>
          <p:cNvPr id="1053" name="Google Shape;1053;p10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(Trainor, 2014)</a:t>
            </a:r>
            <a:endParaRPr/>
          </a:p>
        </p:txBody>
      </p:sp>
      <p:pic>
        <p:nvPicPr>
          <p:cNvPr id="1054" name="Google Shape;1054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775" y="3849275"/>
            <a:ext cx="5886372" cy="38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5273" y="4428943"/>
            <a:ext cx="6264375" cy="38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4800" y="4836025"/>
            <a:ext cx="3563876" cy="46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08"/>
          <p:cNvSpPr txBox="1"/>
          <p:nvPr>
            <p:ph idx="1" type="body"/>
          </p:nvPr>
        </p:nvSpPr>
        <p:spPr>
          <a:xfrm>
            <a:off x="476250" y="1917775"/>
            <a:ext cx="8191500" cy="45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列舉所有候選的子超立方範圍</a:t>
            </a:r>
            <a:endParaRPr/>
          </a:p>
        </p:txBody>
      </p:sp>
      <p:sp>
        <p:nvSpPr>
          <p:cNvPr id="1063" name="Google Shape;1063;p10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64" name="Google Shape;1064;p10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熱點分析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</a:rPr>
              <a:t>演算法流程 (4/6)</a:t>
            </a:r>
            <a:endParaRPr/>
          </a:p>
        </p:txBody>
      </p:sp>
      <p:sp>
        <p:nvSpPr>
          <p:cNvPr id="1065" name="Google Shape;1065;p10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(Trainor, 2014)</a:t>
            </a:r>
            <a:endParaRPr/>
          </a:p>
        </p:txBody>
      </p:sp>
      <p:pic>
        <p:nvPicPr>
          <p:cNvPr id="1066" name="Google Shape;1066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1225" y="2579013"/>
            <a:ext cx="5289275" cy="352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08"/>
          <p:cNvSpPr/>
          <p:nvPr/>
        </p:nvSpPr>
        <p:spPr>
          <a:xfrm>
            <a:off x="6565975" y="3692750"/>
            <a:ext cx="1855200" cy="129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目標屬性=目標值</a:t>
            </a:r>
            <a:endParaRPr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目標屬性≠目標值</a:t>
            </a:r>
            <a:endParaRPr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θ = 0.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10</a:t>
            </a:r>
            <a:endParaRPr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68" name="Google Shape;1068;p108"/>
          <p:cNvSpPr/>
          <p:nvPr/>
        </p:nvSpPr>
        <p:spPr>
          <a:xfrm>
            <a:off x="6637175" y="3822475"/>
            <a:ext cx="161100" cy="1611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108"/>
          <p:cNvSpPr/>
          <p:nvPr/>
        </p:nvSpPr>
        <p:spPr>
          <a:xfrm>
            <a:off x="6637175" y="4261550"/>
            <a:ext cx="161100" cy="1611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7125" y="3143850"/>
            <a:ext cx="7537133" cy="281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09"/>
          <p:cNvSpPr txBox="1"/>
          <p:nvPr>
            <p:ph idx="1" type="body"/>
          </p:nvPr>
        </p:nvSpPr>
        <p:spPr>
          <a:xfrm>
            <a:off x="476250" y="2271275"/>
            <a:ext cx="8191500" cy="42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評估每個候選子範圍符合 </a:t>
            </a:r>
            <a:r>
              <a:rPr lang="zh-TW">
                <a:solidFill>
                  <a:srgbClr val="0000FF"/>
                </a:solidFill>
              </a:rPr>
              <a:t>目標屬性=目標值</a:t>
            </a:r>
            <a:r>
              <a:rPr lang="zh-TW"/>
              <a:t> 的程度</a:t>
            </a:r>
            <a:endParaRPr/>
          </a:p>
        </p:txBody>
      </p:sp>
      <p:sp>
        <p:nvSpPr>
          <p:cNvPr id="1077" name="Google Shape;1077;p10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78" name="Google Shape;1078;p10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熱點分析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</a:rPr>
              <a:t>演算法流程 (5/6)</a:t>
            </a:r>
            <a:endParaRPr/>
          </a:p>
        </p:txBody>
      </p:sp>
      <p:sp>
        <p:nvSpPr>
          <p:cNvPr id="1079" name="Google Shape;1079;p10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lt1"/>
                </a:solidFill>
              </a:rPr>
              <a:t>(Trainor, 2014)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10"/>
          <p:cNvSpPr txBox="1"/>
          <p:nvPr>
            <p:ph idx="1" type="body"/>
          </p:nvPr>
        </p:nvSpPr>
        <p:spPr>
          <a:xfrm>
            <a:off x="476250" y="2114925"/>
            <a:ext cx="8191500" cy="43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找出最適合的子範圍</a:t>
            </a:r>
            <a:endParaRPr/>
          </a:p>
        </p:txBody>
      </p:sp>
      <p:sp>
        <p:nvSpPr>
          <p:cNvPr id="1086" name="Google Shape;1086;p1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87" name="Google Shape;1087;p11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熱點分析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演算法流程 (6/6)</a:t>
            </a:r>
            <a:endParaRPr sz="3200"/>
          </a:p>
        </p:txBody>
      </p:sp>
      <p:sp>
        <p:nvSpPr>
          <p:cNvPr id="1088" name="Google Shape;1088;p11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(Trainor, 2014)</a:t>
            </a:r>
            <a:endParaRPr/>
          </a:p>
        </p:txBody>
      </p:sp>
      <p:pic>
        <p:nvPicPr>
          <p:cNvPr id="1089" name="Google Shape;1089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625" y="2607878"/>
            <a:ext cx="7287401" cy="3312444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10"/>
          <p:cNvSpPr/>
          <p:nvPr/>
        </p:nvSpPr>
        <p:spPr>
          <a:xfrm>
            <a:off x="6572650" y="3660225"/>
            <a:ext cx="1968000" cy="129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⬤  目標屬性=目標值</a:t>
            </a:r>
            <a:endParaRPr>
              <a:solidFill>
                <a:schemeClr val="hlink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hlink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⯀ </a:t>
            </a:r>
            <a:r>
              <a:rPr lang="zh-TW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目標屬性≠目標值</a:t>
            </a:r>
            <a:endParaRPr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91" name="Google Shape;1091;p110"/>
          <p:cNvSpPr/>
          <p:nvPr/>
        </p:nvSpPr>
        <p:spPr>
          <a:xfrm>
            <a:off x="6675450" y="3994613"/>
            <a:ext cx="161100" cy="1611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110"/>
          <p:cNvSpPr/>
          <p:nvPr/>
        </p:nvSpPr>
        <p:spPr>
          <a:xfrm>
            <a:off x="6683125" y="4449038"/>
            <a:ext cx="161100" cy="1611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99" name="Google Shape;1099;p111"/>
          <p:cNvSpPr txBox="1"/>
          <p:nvPr>
            <p:ph type="title"/>
          </p:nvPr>
        </p:nvSpPr>
        <p:spPr>
          <a:xfrm>
            <a:off x="4175250" y="904950"/>
            <a:ext cx="4492500" cy="53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800"/>
              <a:t>從30到45度之間切下去</a:t>
            </a:r>
            <a:endParaRPr b="0"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800"/>
              <a:t>就是這塊蛋糕</a:t>
            </a:r>
            <a:br>
              <a:rPr b="0" lang="zh-TW" sz="3800"/>
            </a:br>
            <a:r>
              <a:rPr b="0" lang="zh-TW" sz="3800">
                <a:solidFill>
                  <a:srgbClr val="0000FF"/>
                </a:solidFill>
              </a:rPr>
              <a:t>最美味</a:t>
            </a:r>
            <a:r>
              <a:rPr b="0" lang="zh-TW" sz="3800"/>
              <a:t>的精華了</a:t>
            </a:r>
            <a:endParaRPr b="0" sz="3800"/>
          </a:p>
        </p:txBody>
      </p:sp>
      <p:sp>
        <p:nvSpPr>
          <p:cNvPr id="1100" name="Google Shape;1100;p11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1" name="Google Shape;110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225" y="1621100"/>
            <a:ext cx="3470450" cy="347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111"/>
          <p:cNvSpPr/>
          <p:nvPr/>
        </p:nvSpPr>
        <p:spPr>
          <a:xfrm>
            <a:off x="5438900" y="1284725"/>
            <a:ext cx="2203500" cy="73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03" name="Google Shape;1103;p111"/>
          <p:cNvSpPr/>
          <p:nvPr/>
        </p:nvSpPr>
        <p:spPr>
          <a:xfrm>
            <a:off x="5489400" y="3603550"/>
            <a:ext cx="2203500" cy="781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04" name="Google Shape;1104;p111"/>
          <p:cNvSpPr/>
          <p:nvPr/>
        </p:nvSpPr>
        <p:spPr>
          <a:xfrm>
            <a:off x="2185813" y="4862950"/>
            <a:ext cx="1554900" cy="73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評估指標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05" name="Google Shape;1105;p111"/>
          <p:cNvSpPr/>
          <p:nvPr/>
        </p:nvSpPr>
        <p:spPr>
          <a:xfrm>
            <a:off x="3693500" y="5677225"/>
            <a:ext cx="1199675" cy="559400"/>
          </a:xfrm>
          <a:custGeom>
            <a:rect b="b" l="l" r="r" t="t"/>
            <a:pathLst>
              <a:path extrusionOk="0" h="22376" w="47987">
                <a:moveTo>
                  <a:pt x="47987" y="0"/>
                </a:moveTo>
                <a:cubicBezTo>
                  <a:pt x="45114" y="2871"/>
                  <a:pt x="47643" y="8201"/>
                  <a:pt x="46476" y="12091"/>
                </a:cubicBezTo>
                <a:cubicBezTo>
                  <a:pt x="45373" y="15768"/>
                  <a:pt x="42463" y="19305"/>
                  <a:pt x="38919" y="20781"/>
                </a:cubicBezTo>
                <a:cubicBezTo>
                  <a:pt x="32183" y="23587"/>
                  <a:pt x="21076" y="19680"/>
                  <a:pt x="18515" y="12847"/>
                </a:cubicBezTo>
                <a:cubicBezTo>
                  <a:pt x="16823" y="8333"/>
                  <a:pt x="26749" y="2020"/>
                  <a:pt x="30606" y="4912"/>
                </a:cubicBezTo>
                <a:cubicBezTo>
                  <a:pt x="34568" y="7883"/>
                  <a:pt x="36615" y="16900"/>
                  <a:pt x="32495" y="19648"/>
                </a:cubicBezTo>
                <a:cubicBezTo>
                  <a:pt x="27842" y="22751"/>
                  <a:pt x="21463" y="21915"/>
                  <a:pt x="15870" y="21915"/>
                </a:cubicBezTo>
                <a:cubicBezTo>
                  <a:pt x="13222" y="21915"/>
                  <a:pt x="10053" y="23126"/>
                  <a:pt x="7935" y="21537"/>
                </a:cubicBezTo>
                <a:cubicBezTo>
                  <a:pt x="3022" y="17853"/>
                  <a:pt x="3408" y="10020"/>
                  <a:pt x="0" y="4912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12" name="Google Shape;1112;p112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關聯規則</a:t>
            </a:r>
            <a:r>
              <a:rPr lang="zh-TW"/>
              <a:t>演算法比較</a:t>
            </a:r>
            <a:endParaRPr b="0" sz="2400"/>
          </a:p>
        </p:txBody>
      </p:sp>
      <p:sp>
        <p:nvSpPr>
          <p:cNvPr id="1113" name="Google Shape;1113;p112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>
                <a:solidFill>
                  <a:schemeClr val="dk1"/>
                </a:solidFill>
              </a:rPr>
              <a:t>這跟常聽到的Apriori有什麼不同？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1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20" name="Google Shape;1120;p11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資料探勘的代名詞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Apriori</a:t>
            </a:r>
            <a:endParaRPr/>
          </a:p>
        </p:txBody>
      </p:sp>
      <p:sp>
        <p:nvSpPr>
          <p:cNvPr id="1121" name="Google Shape;1121;p11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113"/>
          <p:cNvSpPr txBox="1"/>
          <p:nvPr>
            <p:ph idx="1" type="body"/>
          </p:nvPr>
        </p:nvSpPr>
        <p:spPr>
          <a:xfrm>
            <a:off x="476250" y="2086375"/>
            <a:ext cx="8191500" cy="42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顧客購買商品關聯的經典演算法</a:t>
            </a:r>
            <a:endParaRPr/>
          </a:p>
        </p:txBody>
      </p:sp>
      <p:pic>
        <p:nvPicPr>
          <p:cNvPr id="1123" name="Google Shape;1123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7200" y="2822563"/>
            <a:ext cx="4018598" cy="2046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4" name="Google Shape;1124;p113"/>
          <p:cNvGrpSpPr/>
          <p:nvPr/>
        </p:nvGrpSpPr>
        <p:grpSpPr>
          <a:xfrm>
            <a:off x="807350" y="4722503"/>
            <a:ext cx="7943410" cy="1354022"/>
            <a:chOff x="807350" y="3968078"/>
            <a:chExt cx="7943410" cy="1354022"/>
          </a:xfrm>
        </p:grpSpPr>
        <p:sp>
          <p:nvSpPr>
            <p:cNvPr id="1125" name="Google Shape;1125;p113"/>
            <p:cNvSpPr/>
            <p:nvPr/>
          </p:nvSpPr>
          <p:spPr>
            <a:xfrm>
              <a:off x="807350" y="4540900"/>
              <a:ext cx="3151800" cy="781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購買尿布 = Yes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26" name="Google Shape;1126;p113"/>
            <p:cNvSpPr/>
            <p:nvPr/>
          </p:nvSpPr>
          <p:spPr>
            <a:xfrm rot="10800000">
              <a:off x="4194538" y="4669150"/>
              <a:ext cx="619500" cy="5247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C9DAF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113"/>
            <p:cNvSpPr/>
            <p:nvPr/>
          </p:nvSpPr>
          <p:spPr>
            <a:xfrm>
              <a:off x="5155750" y="4540900"/>
              <a:ext cx="3151800" cy="781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購買啤酒 = Yes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1128" name="Google Shape;1128;p1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99998">
              <a:off x="3396771" y="4061841"/>
              <a:ext cx="717190" cy="7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" name="Google Shape;1129;p1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99998">
              <a:off x="7929052" y="4051087"/>
              <a:ext cx="738699" cy="73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14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11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37" name="Google Shape;1137;p11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Weka的Apriori</a:t>
            </a:r>
            <a:endParaRPr/>
          </a:p>
        </p:txBody>
      </p:sp>
      <p:sp>
        <p:nvSpPr>
          <p:cNvPr id="1138" name="Google Shape;1138;p11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9" name="Google Shape;1139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7900" y="2094400"/>
            <a:ext cx="5279850" cy="408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14"/>
          <p:cNvSpPr/>
          <p:nvPr/>
        </p:nvSpPr>
        <p:spPr>
          <a:xfrm>
            <a:off x="626775" y="1629700"/>
            <a:ext cx="2396100" cy="2259000"/>
          </a:xfrm>
          <a:prstGeom prst="wedgeRoundRectCallout">
            <a:avLst>
              <a:gd fmla="val 69709" name="adj1"/>
              <a:gd fmla="val 748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文字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41" name="Google Shape;1141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25" y="1925750"/>
            <a:ext cx="2085975" cy="16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114"/>
          <p:cNvSpPr/>
          <p:nvPr/>
        </p:nvSpPr>
        <p:spPr>
          <a:xfrm>
            <a:off x="476250" y="543166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u="sng">
                <a:solidFill>
                  <a:srgbClr val="0000FF"/>
                </a:solidFill>
              </a:rPr>
              <a:t>contact-</a:t>
            </a:r>
            <a:br>
              <a:rPr lang="zh-TW" sz="3200" u="sng">
                <a:solidFill>
                  <a:srgbClr val="0000FF"/>
                </a:solidFill>
              </a:rPr>
            </a:br>
            <a:r>
              <a:rPr lang="zh-TW" sz="3200" u="sng">
                <a:solidFill>
                  <a:srgbClr val="0000FF"/>
                </a:solidFill>
              </a:rPr>
              <a:t>lenses</a:t>
            </a:r>
            <a:r>
              <a:rPr lang="zh-TW" sz="3200" u="sng">
                <a:solidFill>
                  <a:srgbClr val="0000FF"/>
                </a:solidFill>
              </a:rPr>
              <a:t>.ods</a:t>
            </a:r>
            <a:endParaRPr sz="3200" u="sng">
              <a:solidFill>
                <a:srgbClr val="0000FF"/>
              </a:solidFill>
            </a:endParaRPr>
          </a:p>
        </p:txBody>
      </p:sp>
      <p:grpSp>
        <p:nvGrpSpPr>
          <p:cNvPr id="1143" name="Google Shape;1143;p114"/>
          <p:cNvGrpSpPr/>
          <p:nvPr/>
        </p:nvGrpSpPr>
        <p:grpSpPr>
          <a:xfrm>
            <a:off x="1259675" y="4105175"/>
            <a:ext cx="1315850" cy="1483200"/>
            <a:chOff x="6007700" y="2877025"/>
            <a:chExt cx="1315850" cy="1483200"/>
          </a:xfrm>
        </p:grpSpPr>
        <p:sp>
          <p:nvSpPr>
            <p:cNvPr id="1144" name="Google Shape;1144;p114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1145" name="Google Shape;1145;p1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15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數值型 或 類別型</a:t>
            </a:r>
            <a:endParaRPr/>
          </a:p>
        </p:txBody>
      </p:sp>
      <p:sp>
        <p:nvSpPr>
          <p:cNvPr id="1152" name="Google Shape;1152;p115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Apriori 先驗演算法</a:t>
            </a:r>
            <a:endParaRPr/>
          </a:p>
        </p:txBody>
      </p:sp>
      <p:sp>
        <p:nvSpPr>
          <p:cNvPr id="1153" name="Google Shape;1153;p115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HotSpot 熱點分析</a:t>
            </a:r>
            <a:endParaRPr/>
          </a:p>
        </p:txBody>
      </p:sp>
      <p:sp>
        <p:nvSpPr>
          <p:cNvPr id="1154" name="Google Shape;1154;p11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55" name="Google Shape;1155;p11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</a:t>
            </a:r>
            <a:r>
              <a:rPr lang="zh-TW"/>
              <a:t>接受的資料類型不同</a:t>
            </a:r>
            <a:endParaRPr/>
          </a:p>
        </p:txBody>
      </p:sp>
      <p:sp>
        <p:nvSpPr>
          <p:cNvPr id="1156" name="Google Shape;1156;p115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只能接受 類別</a:t>
            </a:r>
            <a:r>
              <a:rPr lang="zh-TW"/>
              <a:t>型</a:t>
            </a:r>
            <a:endParaRPr/>
          </a:p>
        </p:txBody>
      </p:sp>
      <p:sp>
        <p:nvSpPr>
          <p:cNvPr id="1157" name="Google Shape;1157;p115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8" name="Google Shape;115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600" y="3809300"/>
            <a:ext cx="3648075" cy="2000250"/>
          </a:xfrm>
          <a:prstGeom prst="rect">
            <a:avLst/>
          </a:prstGeom>
          <a:noFill/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9" name="Google Shape;1159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4275" y="3842625"/>
            <a:ext cx="2514600" cy="1933575"/>
          </a:xfrm>
          <a:prstGeom prst="rect">
            <a:avLst/>
          </a:prstGeom>
          <a:noFill/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2" name="Google Shape;422;p62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62"/>
          <p:cNvSpPr txBox="1"/>
          <p:nvPr/>
        </p:nvSpPr>
        <p:spPr>
          <a:xfrm>
            <a:off x="476250" y="169425"/>
            <a:ext cx="81915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校長的指示</a:t>
            </a:r>
            <a:endParaRPr b="1" sz="4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4" name="Google Shape;424;p62"/>
          <p:cNvSpPr txBox="1"/>
          <p:nvPr/>
        </p:nvSpPr>
        <p:spPr>
          <a:xfrm>
            <a:off x="0" y="5662588"/>
            <a:ext cx="9144000" cy="67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「</a:t>
            </a:r>
            <a:r>
              <a:rPr b="1" lang="zh-TW" sz="3200">
                <a:solidFill>
                  <a:srgbClr val="FFFFFF"/>
                </a:solidFill>
              </a:rPr>
              <a:t>快找出學校特色！吸引招生！</a:t>
            </a:r>
            <a:r>
              <a:rPr b="1" lang="zh-TW" sz="3200">
                <a:solidFill>
                  <a:srgbClr val="FFFFFF"/>
                </a:solidFill>
              </a:rPr>
              <a:t>」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425" name="Google Shape;42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600" y="1718949"/>
            <a:ext cx="6816799" cy="37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425" y="1594663"/>
            <a:ext cx="7271550" cy="397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" name="Google Shape;1165;p116"/>
          <p:cNvPicPr preferRelativeResize="0"/>
          <p:nvPr/>
        </p:nvPicPr>
        <p:blipFill rotWithShape="1">
          <a:blip r:embed="rId3">
            <a:alphaModFix/>
          </a:blip>
          <a:srcRect b="17395" l="18464" r="21312" t="21461"/>
          <a:stretch/>
        </p:blipFill>
        <p:spPr>
          <a:xfrm>
            <a:off x="4918150" y="3211725"/>
            <a:ext cx="3212650" cy="28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11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67" name="Google Shape;1167;p11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目的不同</a:t>
            </a:r>
            <a:endParaRPr/>
          </a:p>
        </p:txBody>
      </p:sp>
      <p:sp>
        <p:nvSpPr>
          <p:cNvPr id="1168" name="Google Shape;1168;p116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Apriori </a:t>
            </a:r>
            <a:r>
              <a:rPr lang="zh-TW"/>
              <a:t>先驗演算法</a:t>
            </a:r>
            <a:endParaRPr/>
          </a:p>
        </p:txBody>
      </p:sp>
      <p:sp>
        <p:nvSpPr>
          <p:cNvPr id="1169" name="Google Shape;1169;p116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沒有目標屬性 (探索式)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探索各種組合</a:t>
            </a:r>
            <a:endParaRPr/>
          </a:p>
        </p:txBody>
      </p:sp>
      <p:sp>
        <p:nvSpPr>
          <p:cNvPr id="1170" name="Google Shape;1170;p116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確定目標屬性 (監督式)</a:t>
            </a:r>
            <a:endParaRPr/>
          </a:p>
        </p:txBody>
      </p:sp>
      <p:sp>
        <p:nvSpPr>
          <p:cNvPr id="1171" name="Google Shape;1171;p116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HotSpot </a:t>
            </a:r>
            <a:r>
              <a:rPr lang="zh-TW"/>
              <a:t>熱點分析</a:t>
            </a:r>
            <a:endParaRPr/>
          </a:p>
        </p:txBody>
      </p:sp>
      <p:sp>
        <p:nvSpPr>
          <p:cNvPr id="1172" name="Google Shape;1172;p116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116"/>
          <p:cNvSpPr/>
          <p:nvPr/>
        </p:nvSpPr>
        <p:spPr>
          <a:xfrm>
            <a:off x="6215642" y="3389062"/>
            <a:ext cx="1288200" cy="2232000"/>
          </a:xfrm>
          <a:prstGeom prst="roundRect">
            <a:avLst>
              <a:gd fmla="val 684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1174" name="Google Shape;1174;p116"/>
          <p:cNvPicPr preferRelativeResize="0"/>
          <p:nvPr/>
        </p:nvPicPr>
        <p:blipFill rotWithShape="1">
          <a:blip r:embed="rId4">
            <a:alphaModFix/>
          </a:blip>
          <a:srcRect b="15016" l="0" r="0" t="0"/>
          <a:stretch/>
        </p:blipFill>
        <p:spPr>
          <a:xfrm>
            <a:off x="764725" y="3499850"/>
            <a:ext cx="3609975" cy="251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Google Shape;1180;p117"/>
          <p:cNvPicPr preferRelativeResize="0"/>
          <p:nvPr/>
        </p:nvPicPr>
        <p:blipFill rotWithShape="1">
          <a:blip r:embed="rId3">
            <a:alphaModFix/>
          </a:blip>
          <a:srcRect b="0" l="0" r="48893" t="53866"/>
          <a:stretch/>
        </p:blipFill>
        <p:spPr>
          <a:xfrm>
            <a:off x="5468450" y="3205860"/>
            <a:ext cx="2379251" cy="1927566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1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82" name="Google Shape;1182;p11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117"/>
          <p:cNvSpPr/>
          <p:nvPr/>
        </p:nvSpPr>
        <p:spPr>
          <a:xfrm>
            <a:off x="1206025" y="1348650"/>
            <a:ext cx="2459100" cy="1173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先驗演算法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Apriori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84" name="Google Shape;1184;p117"/>
          <p:cNvSpPr/>
          <p:nvPr/>
        </p:nvSpPr>
        <p:spPr>
          <a:xfrm>
            <a:off x="5233250" y="1348650"/>
            <a:ext cx="2886600" cy="1173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HotSpot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85" name="Google Shape;1185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1525" y="39685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4625" y="463700"/>
            <a:ext cx="1085500" cy="10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117"/>
          <p:cNvPicPr preferRelativeResize="0"/>
          <p:nvPr/>
        </p:nvPicPr>
        <p:blipFill rotWithShape="1">
          <a:blip r:embed="rId3">
            <a:alphaModFix/>
          </a:blip>
          <a:srcRect b="53866" l="0" r="48893" t="0"/>
          <a:stretch/>
        </p:blipFill>
        <p:spPr>
          <a:xfrm>
            <a:off x="1245950" y="3205852"/>
            <a:ext cx="2379251" cy="1927573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117"/>
          <p:cNvSpPr/>
          <p:nvPr/>
        </p:nvSpPr>
        <p:spPr>
          <a:xfrm>
            <a:off x="938500" y="4958100"/>
            <a:ext cx="2886600" cy="1040400"/>
          </a:xfrm>
          <a:prstGeom prst="wedgeRoundRectCallout">
            <a:avLst>
              <a:gd fmla="val -10518" name="adj1"/>
              <a:gd fmla="val -7076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太多組合了，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我不知道要看什麼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89" name="Google Shape;1189;p117"/>
          <p:cNvSpPr/>
          <p:nvPr/>
        </p:nvSpPr>
        <p:spPr>
          <a:xfrm rot="-5400000">
            <a:off x="2117425" y="2625350"/>
            <a:ext cx="636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1C23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117"/>
          <p:cNvSpPr/>
          <p:nvPr/>
        </p:nvSpPr>
        <p:spPr>
          <a:xfrm>
            <a:off x="5161000" y="4958100"/>
            <a:ext cx="2886600" cy="1040400"/>
          </a:xfrm>
          <a:prstGeom prst="wedgeRoundRectCallout">
            <a:avLst>
              <a:gd fmla="val -10518" name="adj1"/>
              <a:gd fmla="val -7076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我就想看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目標變項GP！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91" name="Google Shape;1191;p117"/>
          <p:cNvSpPr/>
          <p:nvPr/>
        </p:nvSpPr>
        <p:spPr>
          <a:xfrm rot="-5400000">
            <a:off x="6339925" y="2625350"/>
            <a:ext cx="636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98" name="Google Shape;1198;p118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熱點分析應用</a:t>
            </a:r>
            <a:r>
              <a:rPr lang="zh-TW">
                <a:solidFill>
                  <a:schemeClr val="dk1"/>
                </a:solidFill>
              </a:rPr>
              <a:t>：從</a:t>
            </a:r>
            <a:r>
              <a:rPr lang="zh-TW">
                <a:solidFill>
                  <a:schemeClr val="dk1"/>
                </a:solidFill>
              </a:rPr>
              <a:t>分群到關聯規則</a:t>
            </a:r>
            <a:endParaRPr/>
          </a:p>
        </p:txBody>
      </p:sp>
      <p:sp>
        <p:nvSpPr>
          <p:cNvPr id="1199" name="Google Shape;1199;p118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Part 2. 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06" name="Google Shape;1206;p11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還記得分群嗎？</a:t>
            </a:r>
            <a:endParaRPr/>
          </a:p>
        </p:txBody>
      </p:sp>
      <p:sp>
        <p:nvSpPr>
          <p:cNvPr id="1207" name="Google Shape;1207;p11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8" name="Google Shape;1208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375" y="2094600"/>
            <a:ext cx="4589600" cy="34409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9" name="Google Shape;1209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202" y="2435825"/>
            <a:ext cx="2815954" cy="37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2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16" name="Google Shape;1216;p12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分群比較表...能再簡化嗎？</a:t>
            </a:r>
            <a:endParaRPr/>
          </a:p>
        </p:txBody>
      </p:sp>
      <p:sp>
        <p:nvSpPr>
          <p:cNvPr id="1217" name="Google Shape;1217;p12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120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9" name="Google Shape;1219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638" y="1783075"/>
            <a:ext cx="7076725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20"/>
          <p:cNvSpPr/>
          <p:nvPr/>
        </p:nvSpPr>
        <p:spPr>
          <a:xfrm>
            <a:off x="2399500" y="2448725"/>
            <a:ext cx="1960800" cy="1055100"/>
          </a:xfrm>
          <a:prstGeom prst="roundRect">
            <a:avLst>
              <a:gd fmla="val 303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1221" name="Google Shape;1221;p120"/>
          <p:cNvPicPr preferRelativeResize="0"/>
          <p:nvPr/>
        </p:nvPicPr>
        <p:blipFill rotWithShape="1">
          <a:blip r:embed="rId4">
            <a:alphaModFix/>
          </a:blip>
          <a:srcRect b="53866" l="0" r="48893" t="0"/>
          <a:stretch/>
        </p:blipFill>
        <p:spPr>
          <a:xfrm>
            <a:off x="1033650" y="4077975"/>
            <a:ext cx="2880600" cy="233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222" name="Google Shape;1222;p120"/>
          <p:cNvSpPr txBox="1"/>
          <p:nvPr/>
        </p:nvSpPr>
        <p:spPr>
          <a:xfrm rot="-899919">
            <a:off x="1978526" y="4203005"/>
            <a:ext cx="2568815" cy="642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latin typeface="Microsoft JhengHei"/>
                <a:ea typeface="Microsoft JhengHei"/>
                <a:cs typeface="Microsoft JhengHei"/>
                <a:sym typeface="Microsoft JhengHei"/>
              </a:rPr>
              <a:t>等等</a:t>
            </a:r>
            <a:endParaRPr b="1" sz="23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latin typeface="Microsoft JhengHei"/>
                <a:ea typeface="Microsoft JhengHei"/>
                <a:cs typeface="Microsoft JhengHei"/>
                <a:sym typeface="Microsoft JhengHei"/>
              </a:rPr>
              <a:t>太多了！</a:t>
            </a:r>
            <a:endParaRPr b="1" sz="23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3" name="Google Shape;1223;p120"/>
          <p:cNvSpPr/>
          <p:nvPr/>
        </p:nvSpPr>
        <p:spPr>
          <a:xfrm>
            <a:off x="4713225" y="1491625"/>
            <a:ext cx="2628600" cy="3504000"/>
          </a:xfrm>
          <a:prstGeom prst="wedgeRoundRectCallout">
            <a:avLst>
              <a:gd fmla="val -75184" name="adj1"/>
              <a:gd fmla="val -1350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第1群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360000" rtl="0" algn="l">
              <a:spcBef>
                <a:spcPts val="100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筆數較多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3600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大多為女性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3600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家庭成員大多為3人以上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3600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雙親大多分居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3600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母親職業為其他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……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(總共</a:t>
            </a:r>
            <a:r>
              <a:rPr lang="zh-TW"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有19項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2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12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31" name="Google Shape;1231;p12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像是...最有</a:t>
            </a:r>
            <a:r>
              <a:rPr lang="zh-TW"/>
              <a:t>代表性的</a:t>
            </a:r>
            <a:r>
              <a:rPr lang="zh-TW"/>
              <a:t>關聯規</a:t>
            </a:r>
            <a:r>
              <a:rPr lang="zh-TW"/>
              <a:t>則？</a:t>
            </a:r>
            <a:endParaRPr/>
          </a:p>
        </p:txBody>
      </p:sp>
      <p:sp>
        <p:nvSpPr>
          <p:cNvPr id="1232" name="Google Shape;1232;p12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121"/>
          <p:cNvSpPr/>
          <p:nvPr/>
        </p:nvSpPr>
        <p:spPr>
          <a:xfrm>
            <a:off x="1321761" y="3439475"/>
            <a:ext cx="3692100" cy="9150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Gender=female &gt; 0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34" name="Google Shape;1234;p121"/>
          <p:cNvSpPr/>
          <p:nvPr/>
        </p:nvSpPr>
        <p:spPr>
          <a:xfrm rot="10800000">
            <a:off x="5379813" y="3634675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121"/>
          <p:cNvSpPr/>
          <p:nvPr/>
        </p:nvSpPr>
        <p:spPr>
          <a:xfrm>
            <a:off x="6320300" y="3439525"/>
            <a:ext cx="1987200" cy="9150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9BBB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Cluster = 1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36" name="Google Shape;1236;p121"/>
          <p:cNvSpPr/>
          <p:nvPr/>
        </p:nvSpPr>
        <p:spPr>
          <a:xfrm>
            <a:off x="578150" y="4687050"/>
            <a:ext cx="2507100" cy="65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School=GP&gt; 0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37" name="Google Shape;1237;p121"/>
          <p:cNvSpPr/>
          <p:nvPr/>
        </p:nvSpPr>
        <p:spPr>
          <a:xfrm>
            <a:off x="2963350" y="2528900"/>
            <a:ext cx="2507100" cy="65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StudyTime &gt; 1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38" name="Google Shape;1238;p121"/>
          <p:cNvSpPr/>
          <p:nvPr/>
        </p:nvSpPr>
        <p:spPr>
          <a:xfrm>
            <a:off x="2046600" y="5301825"/>
            <a:ext cx="2507100" cy="65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Address=urban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39" name="Google Shape;1239;p121"/>
          <p:cNvSpPr/>
          <p:nvPr/>
        </p:nvSpPr>
        <p:spPr>
          <a:xfrm>
            <a:off x="641375" y="2273263"/>
            <a:ext cx="2507100" cy="65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TravelTime&lt;= 1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40" name="Google Shape;1240;p121"/>
          <p:cNvSpPr/>
          <p:nvPr/>
        </p:nvSpPr>
        <p:spPr>
          <a:xfrm>
            <a:off x="3254275" y="4781750"/>
            <a:ext cx="2507100" cy="65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Freetime &lt;= 3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41" name="Google Shape;1241;p121"/>
          <p:cNvSpPr/>
          <p:nvPr/>
        </p:nvSpPr>
        <p:spPr>
          <a:xfrm>
            <a:off x="3492225" y="1980275"/>
            <a:ext cx="2507100" cy="65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8064A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FamiSup=yes &gt; 0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22"/>
          <p:cNvSpPr txBox="1"/>
          <p:nvPr>
            <p:ph idx="1" type="body"/>
          </p:nvPr>
        </p:nvSpPr>
        <p:spPr>
          <a:xfrm>
            <a:off x="3692775" y="1783075"/>
            <a:ext cx="49749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下載與開啟檔案</a:t>
            </a:r>
            <a:r>
              <a:rPr lang="zh-TW"/>
              <a:t>：</a:t>
            </a:r>
            <a:br>
              <a:rPr lang="zh-TW"/>
            </a:br>
            <a:r>
              <a:rPr lang="zh-TW"/>
              <a:t>stu-sch-1 - train.ods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資料前處理：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AutoNum type="alphaLcPeriod"/>
            </a:pPr>
            <a:r>
              <a:rPr lang="zh-TW"/>
              <a:t>關閉目標屬性</a:t>
            </a:r>
            <a:endParaRPr/>
          </a:p>
          <a:p>
            <a:pPr indent="-381000" lvl="1" marL="914400" rtl="0" algn="l">
              <a:spcBef>
                <a:spcPts val="520"/>
              </a:spcBef>
              <a:spcAft>
                <a:spcPts val="0"/>
              </a:spcAft>
              <a:buSzPts val="2400"/>
              <a:buAutoNum type="alphaLcPeriod"/>
            </a:pPr>
            <a:r>
              <a:rPr lang="zh-TW"/>
              <a:t>NominalToBoolean</a:t>
            </a:r>
            <a:endParaRPr/>
          </a:p>
          <a:p>
            <a:pPr indent="-381000" lvl="1" marL="914400" rtl="0" algn="l">
              <a:spcBef>
                <a:spcPts val="520"/>
              </a:spcBef>
              <a:spcAft>
                <a:spcPts val="0"/>
              </a:spcAft>
              <a:buSzPts val="2400"/>
              <a:buAutoNum type="alphaLcPeriod"/>
            </a:pPr>
            <a:r>
              <a:rPr lang="zh-TW">
                <a:solidFill>
                  <a:schemeClr val="dk1"/>
                </a:solidFill>
              </a:rPr>
              <a:t>再度關閉目標屬性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執行分群：AddCluster → CascadeSimpleKMeans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 strike="sngStrike"/>
              <a:t>檢視探勘結果：</a:t>
            </a:r>
            <a:br>
              <a:rPr lang="zh-TW" strike="sngStrike"/>
            </a:br>
            <a:r>
              <a:rPr lang="zh-TW" strike="sngStrike"/>
              <a:t>Weka分群結果分析器</a:t>
            </a:r>
            <a:endParaRPr strike="sngStrike"/>
          </a:p>
        </p:txBody>
      </p:sp>
      <p:sp>
        <p:nvSpPr>
          <p:cNvPr id="1248" name="Google Shape;1248;p12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49" name="Google Shape;1249;p12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800">
                <a:solidFill>
                  <a:schemeClr val="dk1"/>
                </a:solidFill>
              </a:rPr>
              <a:t>從分群到熱點分析</a:t>
            </a:r>
            <a:endParaRPr b="0"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實作步驟A：分群</a:t>
            </a:r>
            <a:endParaRPr b="0" sz="28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23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12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STEP 1. 下載與開啟檔案 (4/4)</a:t>
            </a:r>
            <a:endParaRPr/>
          </a:p>
        </p:txBody>
      </p:sp>
      <p:sp>
        <p:nvSpPr>
          <p:cNvPr id="1257" name="Google Shape;1257;p123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12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59" name="Google Shape;1259;p12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0" name="Google Shape;126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98" y="2122073"/>
            <a:ext cx="5312100" cy="404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123"/>
          <p:cNvSpPr/>
          <p:nvPr/>
        </p:nvSpPr>
        <p:spPr>
          <a:xfrm>
            <a:off x="533400" y="2618250"/>
            <a:ext cx="838200" cy="3399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62" name="Google Shape;1262;p123"/>
          <p:cNvSpPr/>
          <p:nvPr/>
        </p:nvSpPr>
        <p:spPr>
          <a:xfrm>
            <a:off x="5273700" y="408516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u="sng">
                <a:solidFill>
                  <a:srgbClr val="0000FF"/>
                </a:solidFill>
              </a:rPr>
              <a:t>stu-sch-</a:t>
            </a:r>
            <a:br>
              <a:rPr lang="zh-TW" sz="3200" u="sng">
                <a:solidFill>
                  <a:srgbClr val="0000FF"/>
                </a:solidFill>
              </a:rPr>
            </a:br>
            <a:r>
              <a:rPr lang="zh-TW" sz="3200" u="sng">
                <a:solidFill>
                  <a:srgbClr val="0000FF"/>
                </a:solidFill>
              </a:rPr>
              <a:t>1 - train.ods</a:t>
            </a:r>
            <a:endParaRPr sz="3200" u="sng">
              <a:solidFill>
                <a:srgbClr val="0000FF"/>
              </a:solidFill>
            </a:endParaRPr>
          </a:p>
        </p:txBody>
      </p:sp>
      <p:sp>
        <p:nvSpPr>
          <p:cNvPr id="1263" name="Google Shape;1263;p123"/>
          <p:cNvSpPr/>
          <p:nvPr/>
        </p:nvSpPr>
        <p:spPr>
          <a:xfrm flipH="1" rot="1193314">
            <a:off x="1559459" y="3345434"/>
            <a:ext cx="3541531" cy="52479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4" name="Google Shape;1264;p123"/>
          <p:cNvGrpSpPr/>
          <p:nvPr/>
        </p:nvGrpSpPr>
        <p:grpSpPr>
          <a:xfrm>
            <a:off x="6007700" y="2724625"/>
            <a:ext cx="1315850" cy="1483200"/>
            <a:chOff x="6007700" y="2877025"/>
            <a:chExt cx="1315850" cy="1483200"/>
          </a:xfrm>
        </p:grpSpPr>
        <p:sp>
          <p:nvSpPr>
            <p:cNvPr id="1265" name="Google Shape;1265;p123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1266" name="Google Shape;1266;p1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2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STEP 2a. 資料前處理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關閉目標屬性</a:t>
            </a:r>
            <a:endParaRPr/>
          </a:p>
        </p:txBody>
      </p:sp>
      <p:sp>
        <p:nvSpPr>
          <p:cNvPr id="1273" name="Google Shape;1273;p124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124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將目標屬性Class</a:t>
            </a:r>
            <a:br>
              <a:rPr lang="zh-TW"/>
            </a:br>
            <a:r>
              <a:rPr lang="zh-TW"/>
              <a:t>改選為</a:t>
            </a:r>
            <a:r>
              <a:rPr lang="zh-TW" u="sng">
                <a:solidFill>
                  <a:srgbClr val="FF0000"/>
                </a:solidFill>
              </a:rPr>
              <a:t>No class</a:t>
            </a:r>
            <a:endParaRPr u="sng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200"/>
              <a:t>※ 探索性分析不使用目標屬性</a:t>
            </a:r>
            <a:endParaRPr sz="2200"/>
          </a:p>
        </p:txBody>
      </p:sp>
      <p:sp>
        <p:nvSpPr>
          <p:cNvPr id="1275" name="Google Shape;1275;p12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76" name="Google Shape;1276;p12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7" name="Google Shape;1277;p124"/>
          <p:cNvPicPr preferRelativeResize="0"/>
          <p:nvPr/>
        </p:nvPicPr>
        <p:blipFill rotWithShape="1">
          <a:blip r:embed="rId3">
            <a:alphaModFix/>
          </a:blip>
          <a:srcRect b="0" l="28124" r="0" t="13517"/>
          <a:stretch/>
        </p:blipFill>
        <p:spPr>
          <a:xfrm>
            <a:off x="1" y="1791150"/>
            <a:ext cx="4552799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24"/>
          <p:cNvSpPr/>
          <p:nvPr/>
        </p:nvSpPr>
        <p:spPr>
          <a:xfrm>
            <a:off x="1357225" y="4218550"/>
            <a:ext cx="2259900" cy="1900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79" name="Google Shape;1279;p124"/>
          <p:cNvSpPr/>
          <p:nvPr/>
        </p:nvSpPr>
        <p:spPr>
          <a:xfrm>
            <a:off x="1678225" y="3504155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2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6" name="Google Shape;1286;p125"/>
          <p:cNvPicPr preferRelativeResize="0"/>
          <p:nvPr/>
        </p:nvPicPr>
        <p:blipFill rotWithShape="1">
          <a:blip r:embed="rId3">
            <a:alphaModFix/>
          </a:blip>
          <a:srcRect b="34832" l="0" r="48828" t="0"/>
          <a:stretch/>
        </p:blipFill>
        <p:spPr>
          <a:xfrm>
            <a:off x="533400" y="1791150"/>
            <a:ext cx="2472851" cy="27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2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88" name="Google Shape;1288;p12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STEP 2b. 資料前處理</a:t>
            </a:r>
            <a:br>
              <a:rPr lang="zh-TW"/>
            </a:br>
            <a:r>
              <a:rPr lang="zh-TW"/>
              <a:t>類別轉虛擬變項 (1/5)</a:t>
            </a:r>
            <a:endParaRPr/>
          </a:p>
        </p:txBody>
      </p:sp>
      <p:sp>
        <p:nvSpPr>
          <p:cNvPr id="1289" name="Google Shape;1289;p12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p125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按Filter 底下的 </a:t>
            </a:r>
            <a:r>
              <a:rPr lang="zh-TW">
                <a:solidFill>
                  <a:srgbClr val="FF0000"/>
                </a:solidFill>
              </a:rPr>
              <a:t>Choose</a:t>
            </a:r>
            <a:br>
              <a:rPr lang="zh-TW"/>
            </a:br>
            <a:r>
              <a:rPr lang="zh-TW"/>
              <a:t>選擇篩選器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找到篩選器</a:t>
            </a:r>
            <a:br>
              <a:rPr lang="zh-TW"/>
            </a:br>
            <a:r>
              <a:rPr lang="zh-TW" sz="2000" u="sng"/>
              <a:t>weka.filters.unsupervised</a:t>
            </a:r>
            <a:br>
              <a:rPr lang="zh-TW" sz="2000" u="sng"/>
            </a:br>
            <a:r>
              <a:rPr lang="zh-TW" sz="2000" u="sng"/>
              <a:t>.attribute.</a:t>
            </a:r>
            <a:r>
              <a:rPr b="1" lang="zh-TW" sz="2000" u="sng">
                <a:solidFill>
                  <a:srgbClr val="FF0000"/>
                </a:solidFill>
              </a:rPr>
              <a:t>NominalToBinary</a:t>
            </a:r>
            <a:endParaRPr b="1" sz="2000" u="sng">
              <a:solidFill>
                <a:srgbClr val="FF0000"/>
              </a:solidFill>
            </a:endParaRPr>
          </a:p>
        </p:txBody>
      </p:sp>
      <p:grpSp>
        <p:nvGrpSpPr>
          <p:cNvPr id="1291" name="Google Shape;1291;p125"/>
          <p:cNvGrpSpPr/>
          <p:nvPr/>
        </p:nvGrpSpPr>
        <p:grpSpPr>
          <a:xfrm>
            <a:off x="1725865" y="2449900"/>
            <a:ext cx="2826948" cy="4053042"/>
            <a:chOff x="1725865" y="2449900"/>
            <a:chExt cx="2826948" cy="4053042"/>
          </a:xfrm>
        </p:grpSpPr>
        <p:sp>
          <p:nvSpPr>
            <p:cNvPr id="1292" name="Google Shape;1292;p125"/>
            <p:cNvSpPr/>
            <p:nvPr/>
          </p:nvSpPr>
          <p:spPr>
            <a:xfrm>
              <a:off x="1730975" y="2449900"/>
              <a:ext cx="2821800" cy="4053000"/>
            </a:xfrm>
            <a:prstGeom prst="rect">
              <a:avLst/>
            </a:prstGeom>
            <a:solidFill>
              <a:srgbClr val="FFFFFF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93" name="Google Shape;1293;p125"/>
            <p:cNvGrpSpPr/>
            <p:nvPr/>
          </p:nvGrpSpPr>
          <p:grpSpPr>
            <a:xfrm>
              <a:off x="1725865" y="2474519"/>
              <a:ext cx="2826948" cy="4028424"/>
              <a:chOff x="1676400" y="2172138"/>
              <a:chExt cx="3181350" cy="4533450"/>
            </a:xfrm>
          </p:grpSpPr>
          <p:pic>
            <p:nvPicPr>
              <p:cNvPr id="1294" name="Google Shape;1294;p1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676400" y="2172138"/>
                <a:ext cx="3181350" cy="33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5" name="Google Shape;1295;p1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866400" y="4048113"/>
                <a:ext cx="2876550" cy="2657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296" name="Google Shape;1296;p125"/>
          <p:cNvSpPr/>
          <p:nvPr/>
        </p:nvSpPr>
        <p:spPr>
          <a:xfrm>
            <a:off x="649925" y="2746425"/>
            <a:ext cx="6201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97" name="Google Shape;1297;p125"/>
          <p:cNvSpPr/>
          <p:nvPr/>
        </p:nvSpPr>
        <p:spPr>
          <a:xfrm>
            <a:off x="2531400" y="5173550"/>
            <a:ext cx="11280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98" name="Google Shape;1298;p125"/>
          <p:cNvSpPr/>
          <p:nvPr/>
        </p:nvSpPr>
        <p:spPr>
          <a:xfrm>
            <a:off x="970925" y="203203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299" name="Google Shape;1299;p125"/>
          <p:cNvSpPr/>
          <p:nvPr/>
        </p:nvSpPr>
        <p:spPr>
          <a:xfrm>
            <a:off x="3950400" y="5013355"/>
            <a:ext cx="602400" cy="594600"/>
          </a:xfrm>
          <a:prstGeom prst="wedgeEllipseCallout">
            <a:avLst>
              <a:gd fmla="val -74867" name="adj1"/>
              <a:gd fmla="val 142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3" name="Google Shape;433;p6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兩間葡萄牙的學校</a:t>
            </a:r>
            <a:endParaRPr/>
          </a:p>
        </p:txBody>
      </p:sp>
      <p:sp>
        <p:nvSpPr>
          <p:cNvPr id="434" name="Google Shape;434;p63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3"/>
          <p:cNvSpPr/>
          <p:nvPr/>
        </p:nvSpPr>
        <p:spPr>
          <a:xfrm>
            <a:off x="624675" y="1648050"/>
            <a:ext cx="1887300" cy="353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6" name="Google Shape;436;p63"/>
          <p:cNvGrpSpPr/>
          <p:nvPr/>
        </p:nvGrpSpPr>
        <p:grpSpPr>
          <a:xfrm>
            <a:off x="4059174" y="1413243"/>
            <a:ext cx="4251164" cy="5005946"/>
            <a:chOff x="4408988" y="1825250"/>
            <a:chExt cx="3901225" cy="4593875"/>
          </a:xfrm>
        </p:grpSpPr>
        <p:pic>
          <p:nvPicPr>
            <p:cNvPr id="437" name="Google Shape;437;p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08988" y="1825250"/>
              <a:ext cx="3901225" cy="23257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09000" y="4150981"/>
              <a:ext cx="3901210" cy="22681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9" name="Google Shape;439;p63"/>
          <p:cNvSpPr/>
          <p:nvPr/>
        </p:nvSpPr>
        <p:spPr>
          <a:xfrm>
            <a:off x="3987200" y="3877300"/>
            <a:ext cx="3887100" cy="514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MS</a:t>
            </a:r>
            <a:r>
              <a:rPr lang="zh-TW" sz="2400">
                <a:solidFill>
                  <a:srgbClr val="FFFFFF"/>
                </a:solidFill>
              </a:rPr>
              <a:t>: Mousinho da Silveira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40" name="Google Shape;440;p63"/>
          <p:cNvSpPr/>
          <p:nvPr/>
        </p:nvSpPr>
        <p:spPr>
          <a:xfrm>
            <a:off x="3987200" y="1285600"/>
            <a:ext cx="3191700" cy="5142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GP</a:t>
            </a:r>
            <a:r>
              <a:rPr lang="zh-TW" sz="2400">
                <a:solidFill>
                  <a:srgbClr val="FFFFFF"/>
                </a:solidFill>
              </a:rPr>
              <a:t>: Gabriel Pereira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41" name="Google Shape;441;p63"/>
          <p:cNvPicPr preferRelativeResize="0"/>
          <p:nvPr/>
        </p:nvPicPr>
        <p:blipFill rotWithShape="1">
          <a:blip r:embed="rId5">
            <a:alphaModFix/>
          </a:blip>
          <a:srcRect b="0" l="27230" r="0" t="0"/>
          <a:stretch/>
        </p:blipFill>
        <p:spPr>
          <a:xfrm>
            <a:off x="24200" y="1517075"/>
            <a:ext cx="3645876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3"/>
          <p:cNvSpPr/>
          <p:nvPr/>
        </p:nvSpPr>
        <p:spPr>
          <a:xfrm>
            <a:off x="1703825" y="3036050"/>
            <a:ext cx="689100" cy="2147100"/>
          </a:xfrm>
          <a:prstGeom prst="roundRect">
            <a:avLst>
              <a:gd fmla="val 684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2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06" name="Google Shape;1306;p12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STEP 2b. 資料前處理</a:t>
            </a:r>
            <a:br>
              <a:rPr lang="zh-TW"/>
            </a:br>
            <a:r>
              <a:rPr lang="zh-TW"/>
              <a:t>類別轉虛擬變項 (1/5)</a:t>
            </a:r>
            <a:endParaRPr/>
          </a:p>
        </p:txBody>
      </p:sp>
      <p:sp>
        <p:nvSpPr>
          <p:cNvPr id="1307" name="Google Shape;1307;p12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8" name="Google Shape;1308;p126"/>
          <p:cNvPicPr preferRelativeResize="0"/>
          <p:nvPr/>
        </p:nvPicPr>
        <p:blipFill rotWithShape="1">
          <a:blip r:embed="rId3">
            <a:alphaModFix/>
          </a:blip>
          <a:srcRect b="0" l="0" r="14668" t="0"/>
          <a:stretch/>
        </p:blipFill>
        <p:spPr>
          <a:xfrm>
            <a:off x="389475" y="1650300"/>
            <a:ext cx="3640950" cy="48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12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按Filter 底下的 </a:t>
            </a:r>
            <a:r>
              <a:rPr lang="zh-TW">
                <a:solidFill>
                  <a:srgbClr val="FF0000"/>
                </a:solidFill>
              </a:rPr>
              <a:t>Choose</a:t>
            </a:r>
            <a:br>
              <a:rPr lang="zh-TW"/>
            </a:br>
            <a:r>
              <a:rPr lang="zh-TW"/>
              <a:t>選擇篩選器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找到篩選器</a:t>
            </a:r>
            <a:br>
              <a:rPr lang="zh-TW"/>
            </a:br>
            <a:r>
              <a:rPr lang="zh-TW" sz="2000" u="sng"/>
              <a:t>weka.filters.unsupervised</a:t>
            </a:r>
            <a:br>
              <a:rPr lang="zh-TW" sz="2000" u="sng"/>
            </a:br>
            <a:r>
              <a:rPr lang="zh-TW" sz="2000" u="sng"/>
              <a:t>.attribute.</a:t>
            </a:r>
            <a:r>
              <a:rPr b="1" lang="zh-TW" sz="2000" u="sng">
                <a:solidFill>
                  <a:srgbClr val="FF0000"/>
                </a:solidFill>
              </a:rPr>
              <a:t>NominalToBinary</a:t>
            </a:r>
            <a:endParaRPr b="1" sz="2000" u="sng">
              <a:solidFill>
                <a:srgbClr val="FF0000"/>
              </a:solidFill>
            </a:endParaRPr>
          </a:p>
        </p:txBody>
      </p:sp>
      <p:sp>
        <p:nvSpPr>
          <p:cNvPr id="1310" name="Google Shape;1310;p126"/>
          <p:cNvSpPr/>
          <p:nvPr/>
        </p:nvSpPr>
        <p:spPr>
          <a:xfrm>
            <a:off x="948550" y="1736400"/>
            <a:ext cx="2398500" cy="507900"/>
          </a:xfrm>
          <a:prstGeom prst="wedgeRoundRectCallout">
            <a:avLst>
              <a:gd fmla="val -43293" name="adj1"/>
              <a:gd fmla="val 12336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用錄影示範操作吧！</a:t>
            </a:r>
            <a:endParaRPr b="1" sz="16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2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12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18" name="Google Shape;1318;p12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STEP 2b. 資料前處理</a:t>
            </a:r>
            <a:br>
              <a:rPr lang="zh-TW"/>
            </a:br>
            <a:r>
              <a:rPr lang="zh-TW"/>
              <a:t>類別轉虛擬變項 (2/5)</a:t>
            </a:r>
            <a:endParaRPr/>
          </a:p>
        </p:txBody>
      </p:sp>
      <p:sp>
        <p:nvSpPr>
          <p:cNvPr id="1319" name="Google Shape;1319;p12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12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/>
              <a:t>按下粗體字的篩選器名稱</a:t>
            </a:r>
            <a:br>
              <a:rPr lang="zh-TW"/>
            </a:br>
            <a:r>
              <a:rPr b="1" lang="zh-TW" u="sng">
                <a:solidFill>
                  <a:srgbClr val="FF0000"/>
                </a:solidFill>
              </a:rPr>
              <a:t>NominalToBinary</a:t>
            </a:r>
            <a:br>
              <a:rPr lang="zh-TW"/>
            </a:br>
            <a:r>
              <a:rPr lang="zh-TW"/>
              <a:t>開啟進階設定</a:t>
            </a:r>
            <a:endParaRPr b="1" sz="2000">
              <a:solidFill>
                <a:srgbClr val="FF0000"/>
              </a:solidFill>
            </a:endParaRPr>
          </a:p>
        </p:txBody>
      </p:sp>
      <p:pic>
        <p:nvPicPr>
          <p:cNvPr id="1321" name="Google Shape;1321;p127"/>
          <p:cNvPicPr preferRelativeResize="0"/>
          <p:nvPr/>
        </p:nvPicPr>
        <p:blipFill rotWithShape="1">
          <a:blip r:embed="rId3">
            <a:alphaModFix/>
          </a:blip>
          <a:srcRect b="13517" l="0" r="36544" t="0"/>
          <a:stretch/>
        </p:blipFill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27"/>
          <p:cNvPicPr preferRelativeResize="0"/>
          <p:nvPr/>
        </p:nvPicPr>
        <p:blipFill rotWithShape="1">
          <a:blip r:embed="rId4">
            <a:alphaModFix/>
          </a:blip>
          <a:srcRect b="41965" l="0" r="33678" t="0"/>
          <a:stretch/>
        </p:blipFill>
        <p:spPr>
          <a:xfrm>
            <a:off x="1337700" y="3971150"/>
            <a:ext cx="3284975" cy="2531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3" name="Google Shape;1323;p127"/>
          <p:cNvSpPr/>
          <p:nvPr/>
        </p:nvSpPr>
        <p:spPr>
          <a:xfrm>
            <a:off x="1337700" y="3086650"/>
            <a:ext cx="10974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24" name="Google Shape;1324;p127"/>
          <p:cNvSpPr/>
          <p:nvPr/>
        </p:nvSpPr>
        <p:spPr>
          <a:xfrm>
            <a:off x="1658700" y="2372255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325" name="Google Shape;1325;p127"/>
          <p:cNvSpPr/>
          <p:nvPr/>
        </p:nvSpPr>
        <p:spPr>
          <a:xfrm flipH="1" rot="5400000">
            <a:off x="1611300" y="3548881"/>
            <a:ext cx="550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2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32" name="Google Shape;1332;p12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STEP 2b. 資料前處理</a:t>
            </a:r>
            <a:br>
              <a:rPr lang="zh-TW"/>
            </a:br>
            <a:r>
              <a:rPr lang="zh-TW"/>
              <a:t>類別轉虛擬變項 (3/5)</a:t>
            </a:r>
            <a:endParaRPr/>
          </a:p>
        </p:txBody>
      </p:sp>
      <p:sp>
        <p:nvSpPr>
          <p:cNvPr id="1333" name="Google Shape;1333;p12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p128"/>
          <p:cNvSpPr txBox="1"/>
          <p:nvPr>
            <p:ph idx="2" type="body"/>
          </p:nvPr>
        </p:nvSpPr>
        <p:spPr>
          <a:xfrm>
            <a:off x="5486400" y="1791150"/>
            <a:ext cx="34533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4"/>
            </a:pPr>
            <a:r>
              <a:rPr lang="zh-TW"/>
              <a:t>將</a:t>
            </a:r>
            <a:r>
              <a:rPr lang="zh-TW">
                <a:solidFill>
                  <a:srgbClr val="FF0000"/>
                </a:solidFill>
              </a:rPr>
              <a:t>transformAllValues</a:t>
            </a:r>
            <a:r>
              <a:rPr lang="zh-TW"/>
              <a:t>設為</a:t>
            </a:r>
            <a:r>
              <a:rPr lang="zh-TW" u="sng">
                <a:solidFill>
                  <a:srgbClr val="FF0000"/>
                </a:solidFill>
              </a:rPr>
              <a:t>True</a:t>
            </a:r>
            <a:br>
              <a:rPr lang="zh-TW"/>
            </a:br>
            <a:r>
              <a:rPr lang="zh-TW"/>
              <a:t>執行虛擬變項轉換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4"/>
            </a:pPr>
            <a:r>
              <a:rPr lang="zh-TW">
                <a:solidFill>
                  <a:srgbClr val="FF0000"/>
                </a:solidFill>
              </a:rPr>
              <a:t>OK</a:t>
            </a:r>
            <a:r>
              <a:rPr lang="zh-TW"/>
              <a:t> 離開進階設定</a:t>
            </a:r>
            <a:endParaRPr b="1" sz="2000">
              <a:solidFill>
                <a:srgbClr val="FF0000"/>
              </a:solidFill>
            </a:endParaRPr>
          </a:p>
        </p:txBody>
      </p:sp>
      <p:sp>
        <p:nvSpPr>
          <p:cNvPr id="1335" name="Google Shape;1335;p12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6" name="Google Shape;1336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965825"/>
            <a:ext cx="4953000" cy="43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128"/>
          <p:cNvSpPr/>
          <p:nvPr/>
        </p:nvSpPr>
        <p:spPr>
          <a:xfrm>
            <a:off x="845275" y="5450250"/>
            <a:ext cx="45264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38" name="Google Shape;1338;p128"/>
          <p:cNvSpPr/>
          <p:nvPr/>
        </p:nvSpPr>
        <p:spPr>
          <a:xfrm>
            <a:off x="2999250" y="5942650"/>
            <a:ext cx="12084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39" name="Google Shape;1339;p128"/>
          <p:cNvSpPr/>
          <p:nvPr/>
        </p:nvSpPr>
        <p:spPr>
          <a:xfrm>
            <a:off x="533400" y="4744805"/>
            <a:ext cx="602400" cy="594600"/>
          </a:xfrm>
          <a:prstGeom prst="wedgeEllipseCallout">
            <a:avLst>
              <a:gd fmla="val 42775" name="adj1"/>
              <a:gd fmla="val 8255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340" name="Google Shape;1340;p128"/>
          <p:cNvSpPr/>
          <p:nvPr/>
        </p:nvSpPr>
        <p:spPr>
          <a:xfrm>
            <a:off x="4598075" y="5782455"/>
            <a:ext cx="602400" cy="594600"/>
          </a:xfrm>
          <a:prstGeom prst="wedgeEllipseCallout">
            <a:avLst>
              <a:gd fmla="val -117742" name="adj1"/>
              <a:gd fmla="val -312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5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2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47" name="Google Shape;1347;p12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STEP 2b. 資料前處理</a:t>
            </a:r>
            <a:br>
              <a:rPr lang="zh-TW"/>
            </a:br>
            <a:r>
              <a:rPr lang="zh-TW"/>
              <a:t>類別轉虛擬變項 (4/5)</a:t>
            </a:r>
            <a:endParaRPr/>
          </a:p>
        </p:txBody>
      </p:sp>
      <p:sp>
        <p:nvSpPr>
          <p:cNvPr id="1348" name="Google Shape;1348;p12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129"/>
          <p:cNvSpPr txBox="1"/>
          <p:nvPr>
            <p:ph idx="2" type="body"/>
          </p:nvPr>
        </p:nvSpPr>
        <p:spPr>
          <a:xfrm>
            <a:off x="5486400" y="1791150"/>
            <a:ext cx="3238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6"/>
            </a:pPr>
            <a:r>
              <a:rPr lang="zh-TW"/>
              <a:t>按下</a:t>
            </a:r>
            <a:r>
              <a:rPr lang="zh-TW">
                <a:solidFill>
                  <a:srgbClr val="FF0000"/>
                </a:solidFill>
              </a:rPr>
              <a:t>Apply</a:t>
            </a:r>
            <a:br>
              <a:rPr lang="zh-TW"/>
            </a:br>
            <a:r>
              <a:rPr lang="zh-TW"/>
              <a:t>套用篩選器</a:t>
            </a:r>
            <a:endParaRPr b="1" sz="2000">
              <a:solidFill>
                <a:srgbClr val="FF0000"/>
              </a:solidFill>
            </a:endParaRPr>
          </a:p>
        </p:txBody>
      </p:sp>
      <p:sp>
        <p:nvSpPr>
          <p:cNvPr id="1350" name="Google Shape;1350;p129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1" name="Google Shape;1351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2" y="2047475"/>
            <a:ext cx="4881800" cy="4199085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p129"/>
          <p:cNvSpPr/>
          <p:nvPr/>
        </p:nvSpPr>
        <p:spPr>
          <a:xfrm>
            <a:off x="4816725" y="3006075"/>
            <a:ext cx="4920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53" name="Google Shape;1353;p129"/>
          <p:cNvSpPr/>
          <p:nvPr/>
        </p:nvSpPr>
        <p:spPr>
          <a:xfrm>
            <a:off x="4718400" y="2165455"/>
            <a:ext cx="602400" cy="594600"/>
          </a:xfrm>
          <a:prstGeom prst="wedgeEllipseCallout">
            <a:avLst>
              <a:gd fmla="val 20476" name="adj1"/>
              <a:gd fmla="val 7581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6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60" name="Google Shape;1360;p13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STEP 2b. 資料前處理</a:t>
            </a:r>
            <a:br>
              <a:rPr lang="zh-TW"/>
            </a:br>
            <a:r>
              <a:rPr lang="zh-TW"/>
              <a:t>類別轉虛擬變項 (5/5)</a:t>
            </a:r>
            <a:endParaRPr/>
          </a:p>
        </p:txBody>
      </p:sp>
      <p:sp>
        <p:nvSpPr>
          <p:cNvPr id="1361" name="Google Shape;1361;p13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130"/>
          <p:cNvSpPr txBox="1"/>
          <p:nvPr>
            <p:ph idx="2" type="body"/>
          </p:nvPr>
        </p:nvSpPr>
        <p:spPr>
          <a:xfrm>
            <a:off x="5486400" y="1791150"/>
            <a:ext cx="3238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7"/>
            </a:pPr>
            <a:r>
              <a:rPr lang="zh-TW">
                <a:solidFill>
                  <a:srgbClr val="FF0000"/>
                </a:solidFill>
              </a:rPr>
              <a:t>Attributes: </a:t>
            </a:r>
            <a:r>
              <a:rPr lang="zh-TW" u="sng">
                <a:solidFill>
                  <a:srgbClr val="FF0000"/>
                </a:solidFill>
              </a:rPr>
              <a:t>56</a:t>
            </a:r>
            <a:br>
              <a:rPr lang="zh-TW"/>
            </a:br>
            <a:r>
              <a:rPr lang="zh-TW"/>
              <a:t>屬性數量增加</a:t>
            </a:r>
            <a:br>
              <a:rPr lang="zh-TW"/>
            </a:br>
            <a:r>
              <a:rPr lang="zh-TW"/>
              <a:t>從30變成56個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7"/>
            </a:pPr>
            <a:r>
              <a:rPr lang="zh-TW"/>
              <a:t>類別型屬性</a:t>
            </a:r>
            <a:r>
              <a:rPr lang="zh-TW">
                <a:solidFill>
                  <a:schemeClr val="dk1"/>
                </a:solidFill>
              </a:rPr>
              <a:t>Gender</a:t>
            </a:r>
            <a:r>
              <a:rPr lang="zh-TW"/>
              <a:t>被轉換成兩個數值型屬性</a:t>
            </a:r>
            <a:endParaRPr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AutoNum type="alphaLcPeriod"/>
            </a:pPr>
            <a:r>
              <a:rPr lang="zh-TW" sz="2200" u="sng">
                <a:solidFill>
                  <a:srgbClr val="FF0000"/>
                </a:solidFill>
              </a:rPr>
              <a:t>Gender=female</a:t>
            </a:r>
            <a:endParaRPr sz="2200" u="sng">
              <a:solidFill>
                <a:srgbClr val="FF0000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AutoNum type="alphaLcPeriod"/>
            </a:pPr>
            <a:r>
              <a:rPr lang="zh-TW" sz="2200" u="sng">
                <a:solidFill>
                  <a:srgbClr val="FF0000"/>
                </a:solidFill>
              </a:rPr>
              <a:t>Gender=male</a:t>
            </a:r>
            <a:endParaRPr b="1" sz="2000" u="sng">
              <a:solidFill>
                <a:srgbClr val="FF0000"/>
              </a:solidFill>
            </a:endParaRPr>
          </a:p>
        </p:txBody>
      </p:sp>
      <p:sp>
        <p:nvSpPr>
          <p:cNvPr id="1363" name="Google Shape;1363;p13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4" name="Google Shape;136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1" y="2047470"/>
            <a:ext cx="4881800" cy="4199081"/>
          </a:xfrm>
          <a:prstGeom prst="rect">
            <a:avLst/>
          </a:prstGeom>
          <a:noFill/>
          <a:ln>
            <a:noFill/>
          </a:ln>
        </p:spPr>
      </p:pic>
      <p:sp>
        <p:nvSpPr>
          <p:cNvPr id="1365" name="Google Shape;1365;p130"/>
          <p:cNvSpPr/>
          <p:nvPr/>
        </p:nvSpPr>
        <p:spPr>
          <a:xfrm>
            <a:off x="954075" y="4544000"/>
            <a:ext cx="1263300" cy="7851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6" name="Google Shape;1366;p130"/>
          <p:cNvSpPr/>
          <p:nvPr/>
        </p:nvSpPr>
        <p:spPr>
          <a:xfrm>
            <a:off x="1284525" y="3701155"/>
            <a:ext cx="602400" cy="594600"/>
          </a:xfrm>
          <a:prstGeom prst="wedgeEllipseCallout">
            <a:avLst>
              <a:gd fmla="val 20476" name="adj1"/>
              <a:gd fmla="val 7581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8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367" name="Google Shape;1367;p130"/>
          <p:cNvSpPr/>
          <p:nvPr/>
        </p:nvSpPr>
        <p:spPr>
          <a:xfrm>
            <a:off x="2077100" y="3510650"/>
            <a:ext cx="767100" cy="2619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8" name="Google Shape;1368;p130"/>
          <p:cNvSpPr/>
          <p:nvPr/>
        </p:nvSpPr>
        <p:spPr>
          <a:xfrm>
            <a:off x="1973900" y="2681317"/>
            <a:ext cx="602400" cy="594600"/>
          </a:xfrm>
          <a:prstGeom prst="wedgeEllipseCallout">
            <a:avLst>
              <a:gd fmla="val 20476" name="adj1"/>
              <a:gd fmla="val 7581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7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3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STEP 2c. 資料前處理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再次關閉目標屬性</a:t>
            </a:r>
            <a:endParaRPr/>
          </a:p>
        </p:txBody>
      </p:sp>
      <p:sp>
        <p:nvSpPr>
          <p:cNvPr id="1375" name="Google Shape;1375;p131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6" name="Google Shape;1376;p131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因為屬性修改了，Weka會自動幫你選擇目標屬性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這時候要記得關掉它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將目標屬性Class</a:t>
            </a:r>
            <a:br>
              <a:rPr lang="zh-TW"/>
            </a:br>
            <a:r>
              <a:rPr lang="zh-TW"/>
              <a:t>改選為</a:t>
            </a:r>
            <a:r>
              <a:rPr lang="zh-TW" u="sng">
                <a:solidFill>
                  <a:srgbClr val="FF0000"/>
                </a:solidFill>
              </a:rPr>
              <a:t>No class</a:t>
            </a:r>
            <a:endParaRPr u="sng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200"/>
              <a:t>※ 探索性分析不使用目標屬性</a:t>
            </a:r>
            <a:endParaRPr sz="2200"/>
          </a:p>
        </p:txBody>
      </p:sp>
      <p:sp>
        <p:nvSpPr>
          <p:cNvPr id="1377" name="Google Shape;1377;p1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8" name="Google Shape;1378;p13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9" name="Google Shape;1379;p131"/>
          <p:cNvPicPr preferRelativeResize="0"/>
          <p:nvPr/>
        </p:nvPicPr>
        <p:blipFill rotWithShape="1">
          <a:blip r:embed="rId3">
            <a:alphaModFix/>
          </a:blip>
          <a:srcRect b="0" l="28124" r="0" t="13517"/>
          <a:stretch/>
        </p:blipFill>
        <p:spPr>
          <a:xfrm>
            <a:off x="1" y="1791150"/>
            <a:ext cx="4552799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131"/>
          <p:cNvSpPr/>
          <p:nvPr/>
        </p:nvSpPr>
        <p:spPr>
          <a:xfrm>
            <a:off x="1357225" y="4218550"/>
            <a:ext cx="2259900" cy="1900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81" name="Google Shape;1381;p131"/>
          <p:cNvSpPr/>
          <p:nvPr/>
        </p:nvSpPr>
        <p:spPr>
          <a:xfrm>
            <a:off x="1678225" y="3504155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13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13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89" name="Google Shape;1389;p1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STEP 3. 執行分群 (1/7)</a:t>
            </a:r>
            <a:endParaRPr/>
          </a:p>
        </p:txBody>
      </p:sp>
      <p:sp>
        <p:nvSpPr>
          <p:cNvPr id="1390" name="Google Shape;1390;p13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132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Filter ⇨ </a:t>
            </a:r>
            <a:r>
              <a:rPr lang="zh-TW">
                <a:solidFill>
                  <a:srgbClr val="FF0000"/>
                </a:solidFill>
              </a:rPr>
              <a:t>Choose</a:t>
            </a:r>
            <a:br>
              <a:rPr lang="zh-TW"/>
            </a:br>
            <a:r>
              <a:rPr lang="zh-TW"/>
              <a:t>選擇篩選器</a:t>
            </a:r>
            <a:br>
              <a:rPr lang="zh-TW"/>
            </a:br>
            <a:r>
              <a:rPr lang="zh-TW" sz="2000" u="sng">
                <a:solidFill>
                  <a:schemeClr val="dk1"/>
                </a:solidFill>
              </a:rPr>
              <a:t>weka.filters.unsupervised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.attribute.</a:t>
            </a:r>
            <a:r>
              <a:rPr b="1" lang="zh-TW" sz="2000" u="sng">
                <a:solidFill>
                  <a:srgbClr val="FF0000"/>
                </a:solidFill>
              </a:rPr>
              <a:t>AddCluster</a:t>
            </a:r>
            <a:endParaRPr b="1" u="sng">
              <a:solidFill>
                <a:srgbClr val="FF0000"/>
              </a:solidFill>
            </a:endParaRPr>
          </a:p>
        </p:txBody>
      </p:sp>
      <p:pic>
        <p:nvPicPr>
          <p:cNvPr id="1392" name="Google Shape;1392;p132"/>
          <p:cNvPicPr preferRelativeResize="0"/>
          <p:nvPr/>
        </p:nvPicPr>
        <p:blipFill rotWithShape="1">
          <a:blip r:embed="rId3">
            <a:alphaModFix/>
          </a:blip>
          <a:srcRect b="0" l="0" r="26627" t="0"/>
          <a:stretch/>
        </p:blipFill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132"/>
          <p:cNvSpPr/>
          <p:nvPr/>
        </p:nvSpPr>
        <p:spPr>
          <a:xfrm>
            <a:off x="476250" y="2551650"/>
            <a:ext cx="7713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94" name="Google Shape;1394;p132"/>
          <p:cNvSpPr/>
          <p:nvPr/>
        </p:nvSpPr>
        <p:spPr>
          <a:xfrm>
            <a:off x="1301450" y="4135125"/>
            <a:ext cx="9846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95" name="Google Shape;1395;p132"/>
          <p:cNvSpPr/>
          <p:nvPr/>
        </p:nvSpPr>
        <p:spPr>
          <a:xfrm>
            <a:off x="2286050" y="323620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cxnSp>
        <p:nvCxnSpPr>
          <p:cNvPr id="1396" name="Google Shape;1396;p132"/>
          <p:cNvCxnSpPr/>
          <p:nvPr/>
        </p:nvCxnSpPr>
        <p:spPr>
          <a:xfrm>
            <a:off x="1000475" y="3030400"/>
            <a:ext cx="591000" cy="916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3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STEP 3. 執行分群 (2/7)</a:t>
            </a:r>
            <a:endParaRPr/>
          </a:p>
        </p:txBody>
      </p:sp>
      <p:sp>
        <p:nvSpPr>
          <p:cNvPr id="1403" name="Google Shape;1403;p133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133"/>
          <p:cNvSpPr txBox="1"/>
          <p:nvPr>
            <p:ph idx="2" type="body"/>
          </p:nvPr>
        </p:nvSpPr>
        <p:spPr>
          <a:xfrm>
            <a:off x="5110050" y="1791150"/>
            <a:ext cx="36147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>
                <a:solidFill>
                  <a:schemeClr val="dk1"/>
                </a:solidFill>
              </a:rPr>
              <a:t>按下粗體字的篩選器名稱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AddCluster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sp>
        <p:nvSpPr>
          <p:cNvPr id="1405" name="Google Shape;1405;p1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06" name="Google Shape;1406;p13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7" name="Google Shape;1407;p133"/>
          <p:cNvPicPr preferRelativeResize="0"/>
          <p:nvPr/>
        </p:nvPicPr>
        <p:blipFill rotWithShape="1">
          <a:blip r:embed="rId3">
            <a:alphaModFix/>
          </a:blip>
          <a:srcRect b="26013" l="0" r="34136" t="0"/>
          <a:stretch/>
        </p:blipFill>
        <p:spPr>
          <a:xfrm>
            <a:off x="533396" y="1791150"/>
            <a:ext cx="4171951" cy="40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33"/>
          <p:cNvPicPr preferRelativeResize="0"/>
          <p:nvPr/>
        </p:nvPicPr>
        <p:blipFill rotWithShape="1">
          <a:blip r:embed="rId4">
            <a:alphaModFix/>
          </a:blip>
          <a:srcRect b="42092" l="0" r="34430" t="0"/>
          <a:stretch/>
        </p:blipFill>
        <p:spPr>
          <a:xfrm>
            <a:off x="1547800" y="4197550"/>
            <a:ext cx="3497500" cy="2305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9" name="Google Shape;1409;p133"/>
          <p:cNvSpPr/>
          <p:nvPr/>
        </p:nvSpPr>
        <p:spPr>
          <a:xfrm>
            <a:off x="1337700" y="3086650"/>
            <a:ext cx="8382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10" name="Google Shape;1410;p133"/>
          <p:cNvSpPr/>
          <p:nvPr/>
        </p:nvSpPr>
        <p:spPr>
          <a:xfrm>
            <a:off x="1506900" y="231678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411" name="Google Shape;1411;p133"/>
          <p:cNvSpPr/>
          <p:nvPr/>
        </p:nvSpPr>
        <p:spPr>
          <a:xfrm flipH="1" rot="5400000">
            <a:off x="1611300" y="3548881"/>
            <a:ext cx="550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13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STEP 3. 執行分群 (3/7)</a:t>
            </a:r>
            <a:endParaRPr/>
          </a:p>
        </p:txBody>
      </p:sp>
      <p:sp>
        <p:nvSpPr>
          <p:cNvPr id="1418" name="Google Shape;1418;p134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134"/>
          <p:cNvSpPr txBox="1"/>
          <p:nvPr>
            <p:ph idx="2" type="body"/>
          </p:nvPr>
        </p:nvSpPr>
        <p:spPr>
          <a:xfrm>
            <a:off x="5048625" y="1791150"/>
            <a:ext cx="37572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>
                <a:solidFill>
                  <a:schemeClr val="dk1"/>
                </a:solidFill>
              </a:rPr>
              <a:t>將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clusterer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分群演算法選擇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100" u="sng">
                <a:solidFill>
                  <a:schemeClr val="dk1"/>
                </a:solidFill>
              </a:rPr>
              <a:t>weka.clusterers</a:t>
            </a:r>
            <a:br>
              <a:rPr lang="zh-TW" sz="2100" u="sng">
                <a:solidFill>
                  <a:schemeClr val="dk1"/>
                </a:solidFill>
              </a:rPr>
            </a:br>
            <a:r>
              <a:rPr lang="zh-TW" sz="2100" u="sng">
                <a:solidFill>
                  <a:schemeClr val="dk1"/>
                </a:solidFill>
              </a:rPr>
              <a:t>.</a:t>
            </a:r>
            <a:r>
              <a:rPr b="1" lang="zh-TW" sz="2100" u="sng">
                <a:solidFill>
                  <a:srgbClr val="FF0000"/>
                </a:solidFill>
              </a:rPr>
              <a:t>CascadeSimpleKMeans</a:t>
            </a:r>
            <a:endParaRPr b="1" sz="2100" u="sng">
              <a:solidFill>
                <a:srgbClr val="FF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>
                <a:solidFill>
                  <a:srgbClr val="FF0000"/>
                </a:solidFill>
              </a:rPr>
              <a:t>OK</a:t>
            </a:r>
            <a:r>
              <a:rPr lang="zh-TW"/>
              <a:t> 離開進階設定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※ 需安裝套件cascadeKMeans</a:t>
            </a:r>
            <a:endParaRPr sz="2000"/>
          </a:p>
        </p:txBody>
      </p:sp>
      <p:sp>
        <p:nvSpPr>
          <p:cNvPr id="1420" name="Google Shape;1420;p1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21" name="Google Shape;1421;p13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22" name="Google Shape;1422;p134"/>
          <p:cNvGrpSpPr/>
          <p:nvPr/>
        </p:nvGrpSpPr>
        <p:grpSpPr>
          <a:xfrm>
            <a:off x="533398" y="2156324"/>
            <a:ext cx="4515231" cy="3370297"/>
            <a:chOff x="533400" y="2156325"/>
            <a:chExt cx="5334000" cy="3981450"/>
          </a:xfrm>
        </p:grpSpPr>
        <p:pic>
          <p:nvPicPr>
            <p:cNvPr id="1423" name="Google Shape;1423;p1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3400" y="2156325"/>
              <a:ext cx="5334000" cy="3981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4" name="Google Shape;1424;p134"/>
            <p:cNvSpPr/>
            <p:nvPr/>
          </p:nvSpPr>
          <p:spPr>
            <a:xfrm>
              <a:off x="2052075" y="3861350"/>
              <a:ext cx="2037600" cy="3573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1425" name="Google Shape;1425;p134"/>
            <p:cNvSpPr/>
            <p:nvPr/>
          </p:nvSpPr>
          <p:spPr>
            <a:xfrm>
              <a:off x="3205751" y="5748025"/>
              <a:ext cx="1290000" cy="2742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</p:grpSp>
      <p:sp>
        <p:nvSpPr>
          <p:cNvPr id="1426" name="Google Shape;1426;p134"/>
          <p:cNvSpPr/>
          <p:nvPr/>
        </p:nvSpPr>
        <p:spPr>
          <a:xfrm>
            <a:off x="3417388" y="5704555"/>
            <a:ext cx="602400" cy="594600"/>
          </a:xfrm>
          <a:prstGeom prst="wedgeEllipseCallout">
            <a:avLst>
              <a:gd fmla="val -56953" name="adj1"/>
              <a:gd fmla="val -7523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427" name="Google Shape;1427;p134"/>
          <p:cNvSpPr/>
          <p:nvPr/>
        </p:nvSpPr>
        <p:spPr>
          <a:xfrm>
            <a:off x="2072250" y="2799830"/>
            <a:ext cx="602400" cy="594600"/>
          </a:xfrm>
          <a:prstGeom prst="wedgeEllipseCallout">
            <a:avLst>
              <a:gd fmla="val 45846" name="adj1"/>
              <a:gd fmla="val 6652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3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STEP 3. 執行分群 (4/7)</a:t>
            </a:r>
            <a:endParaRPr/>
          </a:p>
        </p:txBody>
      </p:sp>
      <p:sp>
        <p:nvSpPr>
          <p:cNvPr id="1434" name="Google Shape;1434;p13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5" name="Google Shape;1435;p135"/>
          <p:cNvSpPr txBox="1"/>
          <p:nvPr>
            <p:ph idx="2" type="body"/>
          </p:nvPr>
        </p:nvSpPr>
        <p:spPr>
          <a:xfrm>
            <a:off x="5349050" y="2240825"/>
            <a:ext cx="3375600" cy="42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/>
              <a:t>按粗體字 </a:t>
            </a:r>
            <a:r>
              <a:rPr b="1" lang="zh-TW" sz="1900" u="sng">
                <a:solidFill>
                  <a:srgbClr val="FF0000"/>
                </a:solidFill>
              </a:rPr>
              <a:t>CascadeSimpleKMeans</a:t>
            </a:r>
            <a:br>
              <a:rPr lang="zh-TW" sz="1800"/>
            </a:br>
            <a:r>
              <a:rPr lang="zh-TW"/>
              <a:t>開啟進階設定</a:t>
            </a:r>
            <a:endParaRPr/>
          </a:p>
        </p:txBody>
      </p:sp>
      <p:sp>
        <p:nvSpPr>
          <p:cNvPr id="1436" name="Google Shape;1436;p13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37" name="Google Shape;1437;p13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38" name="Google Shape;1438;p135"/>
          <p:cNvGrpSpPr/>
          <p:nvPr/>
        </p:nvGrpSpPr>
        <p:grpSpPr>
          <a:xfrm>
            <a:off x="533398" y="1791149"/>
            <a:ext cx="4515231" cy="3370297"/>
            <a:chOff x="533400" y="2156325"/>
            <a:chExt cx="5334000" cy="3981450"/>
          </a:xfrm>
        </p:grpSpPr>
        <p:pic>
          <p:nvPicPr>
            <p:cNvPr id="1439" name="Google Shape;1439;p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3400" y="2156325"/>
              <a:ext cx="5334000" cy="3981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0" name="Google Shape;1440;p135"/>
            <p:cNvSpPr/>
            <p:nvPr/>
          </p:nvSpPr>
          <p:spPr>
            <a:xfrm>
              <a:off x="2699886" y="3861347"/>
              <a:ext cx="1389900" cy="3573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</p:grpSp>
      <p:pic>
        <p:nvPicPr>
          <p:cNvPr id="1441" name="Google Shape;1441;p135"/>
          <p:cNvPicPr preferRelativeResize="0"/>
          <p:nvPr/>
        </p:nvPicPr>
        <p:blipFill rotWithShape="1">
          <a:blip r:embed="rId4">
            <a:alphaModFix/>
          </a:blip>
          <a:srcRect b="57628" l="0" r="50704" t="0"/>
          <a:stretch/>
        </p:blipFill>
        <p:spPr>
          <a:xfrm>
            <a:off x="3585150" y="4230649"/>
            <a:ext cx="2441576" cy="26273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2" name="Google Shape;1442;p135"/>
          <p:cNvSpPr/>
          <p:nvPr/>
        </p:nvSpPr>
        <p:spPr>
          <a:xfrm flipH="1" rot="2700000">
            <a:off x="3222813" y="3687741"/>
            <a:ext cx="516329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4"/>
          <p:cNvSpPr txBox="1"/>
          <p:nvPr>
            <p:ph idx="1" type="body"/>
          </p:nvPr>
        </p:nvSpPr>
        <p:spPr>
          <a:xfrm>
            <a:off x="628700" y="3190824"/>
            <a:ext cx="2846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共15種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性別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就學理由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是否補習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學校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64"/>
          <p:cNvSpPr txBox="1"/>
          <p:nvPr>
            <p:ph idx="2" type="body"/>
          </p:nvPr>
        </p:nvSpPr>
        <p:spPr>
          <a:xfrm>
            <a:off x="5655152" y="3190824"/>
            <a:ext cx="28602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共18種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年齡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雙親教育程度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缺席次數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課堂成績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0" name="Google Shape;450;p6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1" name="Google Shape;451;p64"/>
          <p:cNvSpPr txBox="1"/>
          <p:nvPr>
            <p:ph idx="3" type="subTitle"/>
          </p:nvPr>
        </p:nvSpPr>
        <p:spPr>
          <a:xfrm>
            <a:off x="629160" y="2100425"/>
            <a:ext cx="28545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200"/>
              <a:t>Nominal Type</a:t>
            </a:r>
            <a:endParaRPr sz="22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類別型屬性</a:t>
            </a:r>
            <a:endParaRPr/>
          </a:p>
        </p:txBody>
      </p:sp>
      <p:sp>
        <p:nvSpPr>
          <p:cNvPr id="452" name="Google Shape;452;p64"/>
          <p:cNvSpPr txBox="1"/>
          <p:nvPr>
            <p:ph idx="4" type="subTitle"/>
          </p:nvPr>
        </p:nvSpPr>
        <p:spPr>
          <a:xfrm>
            <a:off x="5658826" y="2100425"/>
            <a:ext cx="28551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/>
              <a:t>Numeric Type</a:t>
            </a:r>
            <a:endParaRPr sz="22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數值型屬性</a:t>
            </a:r>
            <a:endParaRPr/>
          </a:p>
          <a:p>
            <a:pPr indent="-16510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6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學生成績資料集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4" name="Google Shape;454;p6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http://archive.ics.uci.edu/ml/datasets/Student+Performance</a:t>
            </a:r>
            <a:r>
              <a:rPr lang="zh-TW">
                <a:solidFill>
                  <a:schemeClr val="lt1"/>
                </a:solidFill>
              </a:rPr>
              <a:t> </a:t>
            </a:r>
            <a:endParaRPr/>
          </a:p>
        </p:txBody>
      </p:sp>
      <p:pic>
        <p:nvPicPr>
          <p:cNvPr descr="slide user group account profile people human" id="455" name="Google Shape;45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6750" y="2882275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4"/>
          <p:cNvSpPr txBox="1"/>
          <p:nvPr/>
        </p:nvSpPr>
        <p:spPr>
          <a:xfrm>
            <a:off x="628700" y="5749750"/>
            <a:ext cx="80835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※ 完整的屬性說明請看論文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136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9" name="Google Shape;1449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800" y="1748723"/>
            <a:ext cx="3763725" cy="4690177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p13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STEP 3. 執行分群 (5/7)</a:t>
            </a:r>
            <a:endParaRPr/>
          </a:p>
        </p:txBody>
      </p:sp>
      <p:sp>
        <p:nvSpPr>
          <p:cNvPr id="1451" name="Google Shape;1451;p13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如果沒有特別要修改的話，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6"/>
            </a:pPr>
            <a:r>
              <a:rPr lang="zh-TW"/>
              <a:t>maxNumCluster: </a:t>
            </a:r>
            <a:r>
              <a:rPr lang="zh-TW">
                <a:solidFill>
                  <a:srgbClr val="FF0000"/>
                </a:solidFill>
              </a:rPr>
              <a:t>7</a:t>
            </a:r>
            <a:br>
              <a:rPr lang="zh-TW"/>
            </a:br>
            <a:r>
              <a:rPr lang="zh-TW"/>
              <a:t>最多分群數量</a:t>
            </a:r>
            <a:br>
              <a:rPr lang="zh-TW"/>
            </a:br>
            <a:r>
              <a:rPr lang="zh-TW"/>
              <a:t>minNumCluster: </a:t>
            </a:r>
            <a:r>
              <a:rPr lang="zh-TW">
                <a:solidFill>
                  <a:srgbClr val="FF0000"/>
                </a:solidFill>
              </a:rPr>
              <a:t>3</a:t>
            </a:r>
            <a:br>
              <a:rPr lang="zh-TW"/>
            </a:br>
            <a:r>
              <a:rPr lang="zh-TW"/>
              <a:t>最少分群數量</a:t>
            </a:r>
            <a:endParaRPr>
              <a:solidFill>
                <a:srgbClr val="FF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6"/>
            </a:pPr>
            <a:r>
              <a:rPr lang="zh-TW">
                <a:solidFill>
                  <a:srgbClr val="FF0000"/>
                </a:solidFill>
              </a:rPr>
              <a:t>OK</a:t>
            </a:r>
            <a:r>
              <a:rPr lang="zh-TW">
                <a:solidFill>
                  <a:schemeClr val="dk1"/>
                </a:solidFill>
              </a:rPr>
              <a:t> 離開進階設定</a:t>
            </a:r>
            <a:endParaRPr/>
          </a:p>
        </p:txBody>
      </p:sp>
      <p:sp>
        <p:nvSpPr>
          <p:cNvPr id="1452" name="Google Shape;1452;p1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53" name="Google Shape;1453;p13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136"/>
          <p:cNvSpPr/>
          <p:nvPr/>
        </p:nvSpPr>
        <p:spPr>
          <a:xfrm>
            <a:off x="3749000" y="5564080"/>
            <a:ext cx="602400" cy="594600"/>
          </a:xfrm>
          <a:prstGeom prst="wedgeEllipseCallout">
            <a:avLst>
              <a:gd fmla="val -86599" name="adj1"/>
              <a:gd fmla="val 3589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7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455" name="Google Shape;1455;p136"/>
          <p:cNvSpPr/>
          <p:nvPr/>
        </p:nvSpPr>
        <p:spPr>
          <a:xfrm>
            <a:off x="1480674" y="4682025"/>
            <a:ext cx="1477800" cy="5151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56" name="Google Shape;1456;p136"/>
          <p:cNvSpPr/>
          <p:nvPr/>
        </p:nvSpPr>
        <p:spPr>
          <a:xfrm>
            <a:off x="3263600" y="4433625"/>
            <a:ext cx="773400" cy="763500"/>
          </a:xfrm>
          <a:prstGeom prst="wedgeEllipseCallout">
            <a:avLst>
              <a:gd fmla="val -70727" name="adj1"/>
              <a:gd fmla="val 1327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6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13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STEP 3. 執行分群 (6/7)</a:t>
            </a:r>
            <a:endParaRPr/>
          </a:p>
        </p:txBody>
      </p:sp>
      <p:sp>
        <p:nvSpPr>
          <p:cNvPr id="1463" name="Google Shape;1463;p13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4" name="Google Shape;1464;p137"/>
          <p:cNvSpPr txBox="1"/>
          <p:nvPr>
            <p:ph idx="2" type="body"/>
          </p:nvPr>
        </p:nvSpPr>
        <p:spPr>
          <a:xfrm>
            <a:off x="6011275" y="1791150"/>
            <a:ext cx="2713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8"/>
            </a:pPr>
            <a:r>
              <a:rPr lang="zh-TW">
                <a:solidFill>
                  <a:schemeClr val="dk1"/>
                </a:solidFill>
              </a:rPr>
              <a:t>按下</a:t>
            </a:r>
            <a:r>
              <a:rPr lang="zh-TW">
                <a:solidFill>
                  <a:srgbClr val="FF0000"/>
                </a:solidFill>
              </a:rPr>
              <a:t>Apply</a:t>
            </a:r>
            <a:br>
              <a:rPr lang="zh-TW">
                <a:solidFill>
                  <a:srgbClr val="FF0000"/>
                </a:solidFill>
              </a:rPr>
            </a:br>
            <a:r>
              <a:rPr lang="zh-TW">
                <a:solidFill>
                  <a:schemeClr val="dk1"/>
                </a:solidFill>
              </a:rPr>
              <a:t>套用篩選器</a:t>
            </a:r>
            <a:endParaRPr b="1" sz="2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5" name="Google Shape;1465;p13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66" name="Google Shape;1466;p13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7" name="Google Shape;1467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98" y="1791150"/>
            <a:ext cx="5477879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137"/>
          <p:cNvSpPr/>
          <p:nvPr/>
        </p:nvSpPr>
        <p:spPr>
          <a:xfrm>
            <a:off x="5352500" y="2885225"/>
            <a:ext cx="4920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69" name="Google Shape;1469;p137"/>
          <p:cNvSpPr/>
          <p:nvPr/>
        </p:nvSpPr>
        <p:spPr>
          <a:xfrm>
            <a:off x="5254175" y="2044605"/>
            <a:ext cx="602400" cy="594600"/>
          </a:xfrm>
          <a:prstGeom prst="wedgeEllipseCallout">
            <a:avLst>
              <a:gd fmla="val 20476" name="adj1"/>
              <a:gd fmla="val 7581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8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5" name="Google Shape;1475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75" y="2071875"/>
            <a:ext cx="4349999" cy="4096548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476;p1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STEP 3. 執行分群 (7/7)</a:t>
            </a:r>
            <a:endParaRPr/>
          </a:p>
        </p:txBody>
      </p:sp>
      <p:sp>
        <p:nvSpPr>
          <p:cNvPr id="1477" name="Google Shape;1477;p138"/>
          <p:cNvSpPr txBox="1"/>
          <p:nvPr>
            <p:ph idx="2" type="body"/>
          </p:nvPr>
        </p:nvSpPr>
        <p:spPr>
          <a:xfrm>
            <a:off x="5234900" y="1791150"/>
            <a:ext cx="34899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9"/>
            </a:pPr>
            <a:r>
              <a:rPr lang="zh-TW">
                <a:solidFill>
                  <a:srgbClr val="FF0000"/>
                </a:solidFill>
              </a:rPr>
              <a:t>Attributes: 57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屬性數量增加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從56變成57個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9"/>
            </a:pPr>
            <a:r>
              <a:rPr lang="zh-TW">
                <a:solidFill>
                  <a:schemeClr val="dk1"/>
                </a:solidFill>
              </a:rPr>
              <a:t>新增了</a:t>
            </a:r>
            <a:r>
              <a:rPr lang="zh-TW">
                <a:solidFill>
                  <a:srgbClr val="FF0000"/>
                </a:solidFill>
              </a:rPr>
              <a:t>cluster</a:t>
            </a:r>
            <a:r>
              <a:rPr lang="zh-TW">
                <a:solidFill>
                  <a:schemeClr val="dk1"/>
                </a:solidFill>
              </a:rPr>
              <a:t>類別型屬性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9"/>
            </a:pPr>
            <a:r>
              <a:rPr lang="zh-TW">
                <a:solidFill>
                  <a:schemeClr val="dk1"/>
                </a:solidFill>
              </a:rPr>
              <a:t>所有資料被分成</a:t>
            </a:r>
            <a:r>
              <a:rPr lang="zh-TW">
                <a:solidFill>
                  <a:srgbClr val="FF0000"/>
                </a:solidFill>
              </a:rPr>
              <a:t>3</a:t>
            </a:r>
            <a:r>
              <a:rPr lang="zh-TW">
                <a:solidFill>
                  <a:schemeClr val="dk1"/>
                </a:solidFill>
              </a:rPr>
              <a:t>群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cluster1</a:t>
            </a:r>
            <a:r>
              <a:rPr lang="zh-TW"/>
              <a:t>: 共210筆</a:t>
            </a:r>
            <a:br>
              <a:rPr b="1" lang="zh-TW">
                <a:solidFill>
                  <a:srgbClr val="FF0000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cluster2</a:t>
            </a:r>
            <a:r>
              <a:rPr lang="zh-TW"/>
              <a:t>: 共190筆</a:t>
            </a:r>
            <a:br>
              <a:rPr lang="zh-TW"/>
            </a:br>
            <a:r>
              <a:rPr b="1" lang="zh-TW">
                <a:solidFill>
                  <a:srgbClr val="FF0000"/>
                </a:solidFill>
              </a:rPr>
              <a:t>cluster3</a:t>
            </a:r>
            <a:r>
              <a:rPr lang="zh-TW">
                <a:solidFill>
                  <a:schemeClr val="dk1"/>
                </a:solidFill>
              </a:rPr>
              <a:t>: 共185筆</a:t>
            </a:r>
            <a:endParaRPr/>
          </a:p>
        </p:txBody>
      </p:sp>
      <p:sp>
        <p:nvSpPr>
          <p:cNvPr id="1478" name="Google Shape;1478;p1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79" name="Google Shape;1479;p13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p138"/>
          <p:cNvSpPr/>
          <p:nvPr/>
        </p:nvSpPr>
        <p:spPr>
          <a:xfrm>
            <a:off x="761207" y="5080847"/>
            <a:ext cx="885300" cy="217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81" name="Google Shape;1481;p138"/>
          <p:cNvSpPr/>
          <p:nvPr/>
        </p:nvSpPr>
        <p:spPr>
          <a:xfrm>
            <a:off x="995300" y="5425726"/>
            <a:ext cx="550500" cy="543300"/>
          </a:xfrm>
          <a:prstGeom prst="wedgeEllipseCallout">
            <a:avLst>
              <a:gd fmla="val 22489" name="adj1"/>
              <a:gd fmla="val -7034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10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1482" name="Google Shape;1482;p138"/>
          <p:cNvSpPr/>
          <p:nvPr/>
        </p:nvSpPr>
        <p:spPr>
          <a:xfrm>
            <a:off x="2779525" y="3747549"/>
            <a:ext cx="1983000" cy="5433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83" name="Google Shape;1483;p138"/>
          <p:cNvSpPr/>
          <p:nvPr/>
        </p:nvSpPr>
        <p:spPr>
          <a:xfrm>
            <a:off x="4007566" y="2937999"/>
            <a:ext cx="550500" cy="543300"/>
          </a:xfrm>
          <a:prstGeom prst="wedgeEllipseCallout">
            <a:avLst>
              <a:gd fmla="val -14521" name="adj1"/>
              <a:gd fmla="val 7964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11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1484" name="Google Shape;1484;p138"/>
          <p:cNvSpPr/>
          <p:nvPr/>
        </p:nvSpPr>
        <p:spPr>
          <a:xfrm>
            <a:off x="1938036" y="3428097"/>
            <a:ext cx="609300" cy="2079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85" name="Google Shape;1485;p138"/>
          <p:cNvSpPr/>
          <p:nvPr/>
        </p:nvSpPr>
        <p:spPr>
          <a:xfrm>
            <a:off x="1811535" y="2678825"/>
            <a:ext cx="550500" cy="543300"/>
          </a:xfrm>
          <a:prstGeom prst="wedgeEllipseCallout">
            <a:avLst>
              <a:gd fmla="val 20476" name="adj1"/>
              <a:gd fmla="val 7581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9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39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 sz="2200">
                <a:solidFill>
                  <a:schemeClr val="dk1"/>
                </a:solidFill>
              </a:rPr>
              <a:t>執行關聯規則探勘：HotSpot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AutoNum type="alphaLcPeriod"/>
            </a:pPr>
            <a:r>
              <a:rPr lang="zh-TW" sz="2200">
                <a:solidFill>
                  <a:schemeClr val="accent2"/>
                </a:solidFill>
              </a:rPr>
              <a:t>分析第1個目標屬性 (cluster 1)</a:t>
            </a:r>
            <a:endParaRPr sz="2200">
              <a:solidFill>
                <a:schemeClr val="accent2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AutoNum type="alphaLcPeriod"/>
            </a:pPr>
            <a:r>
              <a:rPr lang="zh-TW" sz="2200">
                <a:solidFill>
                  <a:schemeClr val="accent2"/>
                </a:solidFill>
              </a:rPr>
              <a:t>分析第2個目標屬性 (cluster 2)</a:t>
            </a:r>
            <a:endParaRPr sz="2200">
              <a:solidFill>
                <a:schemeClr val="accent2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AutoNum type="alphaLcPeriod"/>
            </a:pPr>
            <a:r>
              <a:rPr lang="zh-TW" sz="2200">
                <a:solidFill>
                  <a:schemeClr val="accent2"/>
                </a:solidFill>
              </a:rPr>
              <a:t>分析第3個目標屬性 (cluster 3)</a:t>
            </a:r>
            <a:endParaRPr sz="2200">
              <a:solidFill>
                <a:schemeClr val="accent2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 sz="2200">
                <a:solidFill>
                  <a:schemeClr val="dk1"/>
                </a:solidFill>
              </a:rPr>
              <a:t>分析探勘結果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13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93" name="Google Shape;1493;p139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800"/>
              <a:t>從分群到熱點分析</a:t>
            </a:r>
            <a:endParaRPr b="0"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實作步驟B：</a:t>
            </a:r>
            <a:r>
              <a:rPr lang="zh-TW"/>
              <a:t>熱點分析</a:t>
            </a:r>
            <a:endParaRPr/>
          </a:p>
        </p:txBody>
      </p:sp>
      <p:sp>
        <p:nvSpPr>
          <p:cNvPr id="1494" name="Google Shape;1494;p139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自己做！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" name="Google Shape;1500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25" y="1818800"/>
            <a:ext cx="4019400" cy="46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p140"/>
          <p:cNvSpPr/>
          <p:nvPr/>
        </p:nvSpPr>
        <p:spPr>
          <a:xfrm>
            <a:off x="4552800" y="1772425"/>
            <a:ext cx="4591200" cy="473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p1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進階設定：cluster=cluster1</a:t>
            </a:r>
            <a:endParaRPr/>
          </a:p>
        </p:txBody>
      </p:sp>
      <p:sp>
        <p:nvSpPr>
          <p:cNvPr id="1503" name="Google Shape;1503;p14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140"/>
          <p:cNvSpPr txBox="1"/>
          <p:nvPr>
            <p:ph idx="2" type="body"/>
          </p:nvPr>
        </p:nvSpPr>
        <p:spPr>
          <a:xfrm>
            <a:off x="4705350" y="1714950"/>
            <a:ext cx="4019400" cy="48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AutoNum type="arabicPeriod"/>
            </a:pPr>
            <a:r>
              <a:rPr lang="zh-TW" sz="2200"/>
              <a:t>請設定以下參數：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</a:rPr>
              <a:t>maxBranchingFactor: </a:t>
            </a:r>
            <a:r>
              <a:rPr lang="zh-TW" sz="2000" u="sng">
                <a:solidFill>
                  <a:srgbClr val="FF0000"/>
                </a:solidFill>
              </a:rPr>
              <a:t>57</a:t>
            </a:r>
            <a:br>
              <a:rPr lang="zh-TW" sz="2000"/>
            </a:br>
            <a:r>
              <a:rPr lang="zh-TW" sz="2000"/>
              <a:t>屬性</a:t>
            </a:r>
            <a:r>
              <a:rPr lang="zh-TW" sz="2000">
                <a:solidFill>
                  <a:schemeClr val="dk1"/>
                </a:solidFill>
              </a:rPr>
              <a:t>分支最大值，請輸入屬性數量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</a:rPr>
              <a:t>maxRuleLength: </a:t>
            </a:r>
            <a:r>
              <a:rPr lang="zh-TW" sz="2000" u="sng">
                <a:solidFill>
                  <a:srgbClr val="FF0000"/>
                </a:solidFill>
              </a:rPr>
              <a:t>1</a:t>
            </a:r>
            <a:br>
              <a:rPr lang="zh-TW" sz="2000"/>
            </a:br>
            <a:r>
              <a:rPr lang="zh-TW" sz="2000"/>
              <a:t>規則長度最大值，數值越大，前提條件越複雜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</a:rPr>
              <a:t>outputRules: </a:t>
            </a:r>
            <a:r>
              <a:rPr lang="zh-TW" sz="2000" u="sng">
                <a:solidFill>
                  <a:srgbClr val="FF0000"/>
                </a:solidFill>
              </a:rPr>
              <a:t>True</a:t>
            </a:r>
            <a:br>
              <a:rPr lang="zh-TW" sz="2000"/>
            </a:br>
            <a:r>
              <a:rPr lang="zh-TW" sz="2000"/>
              <a:t>顯示關聯規則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target: </a:t>
            </a:r>
            <a:r>
              <a:rPr lang="zh-TW" sz="2000" u="sng"/>
              <a:t>last</a:t>
            </a:r>
            <a:br>
              <a:rPr lang="zh-TW" sz="2000" u="sng"/>
            </a:br>
            <a:r>
              <a:rPr lang="zh-TW" sz="2000"/>
              <a:t>目標屬性最後一項(cluster)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targetIndex: </a:t>
            </a:r>
            <a:r>
              <a:rPr lang="zh-TW" sz="2000" u="sng"/>
              <a:t>first</a:t>
            </a:r>
            <a:br>
              <a:rPr lang="zh-TW" sz="2000" u="sng"/>
            </a:br>
            <a:r>
              <a:rPr lang="zh-TW" sz="2000"/>
              <a:t>目標值的索引 (第一個=cluster1)</a:t>
            </a:r>
            <a:endParaRPr sz="2000"/>
          </a:p>
          <a:p>
            <a:pPr indent="-3683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AutoNum type="arabicPeriod"/>
            </a:pPr>
            <a:r>
              <a:rPr lang="zh-TW" sz="2200">
                <a:solidFill>
                  <a:srgbClr val="FF0000"/>
                </a:solidFill>
              </a:rPr>
              <a:t>OK</a:t>
            </a:r>
            <a:r>
              <a:rPr lang="zh-TW" sz="2200"/>
              <a:t> 離開進階設定</a:t>
            </a:r>
            <a:endParaRPr sz="2200"/>
          </a:p>
        </p:txBody>
      </p:sp>
      <p:sp>
        <p:nvSpPr>
          <p:cNvPr id="1505" name="Google Shape;1505;p14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06" name="Google Shape;1506;p14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140"/>
          <p:cNvSpPr/>
          <p:nvPr/>
        </p:nvSpPr>
        <p:spPr>
          <a:xfrm>
            <a:off x="580100" y="3409350"/>
            <a:ext cx="1868400" cy="628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08" name="Google Shape;1508;p140"/>
          <p:cNvSpPr/>
          <p:nvPr/>
        </p:nvSpPr>
        <p:spPr>
          <a:xfrm>
            <a:off x="336175" y="3118500"/>
            <a:ext cx="4167000" cy="2950800"/>
          </a:xfrm>
          <a:prstGeom prst="roundRect">
            <a:avLst>
              <a:gd fmla="val 3550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09" name="Google Shape;1509;p140"/>
          <p:cNvSpPr/>
          <p:nvPr/>
        </p:nvSpPr>
        <p:spPr>
          <a:xfrm>
            <a:off x="580100" y="4574200"/>
            <a:ext cx="18684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10" name="Google Shape;1510;p140"/>
          <p:cNvSpPr/>
          <p:nvPr/>
        </p:nvSpPr>
        <p:spPr>
          <a:xfrm>
            <a:off x="589475" y="5180600"/>
            <a:ext cx="1868400" cy="5463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11" name="Google Shape;1511;p140"/>
          <p:cNvSpPr/>
          <p:nvPr/>
        </p:nvSpPr>
        <p:spPr>
          <a:xfrm>
            <a:off x="2457875" y="6130175"/>
            <a:ext cx="1069500" cy="3285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12" name="Google Shape;1512;p140"/>
          <p:cNvSpPr/>
          <p:nvPr/>
        </p:nvSpPr>
        <p:spPr>
          <a:xfrm>
            <a:off x="3601450" y="527268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513" name="Google Shape;1513;p140"/>
          <p:cNvSpPr/>
          <p:nvPr/>
        </p:nvSpPr>
        <p:spPr>
          <a:xfrm>
            <a:off x="2522575" y="246303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4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熱點分析結果 (1/4)</a:t>
            </a:r>
            <a:endParaRPr/>
          </a:p>
        </p:txBody>
      </p:sp>
      <p:sp>
        <p:nvSpPr>
          <p:cNvPr id="1520" name="Google Shape;1520;p141"/>
          <p:cNvSpPr txBox="1"/>
          <p:nvPr>
            <p:ph idx="5" type="body"/>
          </p:nvPr>
        </p:nvSpPr>
        <p:spPr>
          <a:xfrm>
            <a:off x="6002600" y="2439825"/>
            <a:ext cx="28041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School=GP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School=MS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Address=rural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Address=urban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Internet=no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Internet=yes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MonEdu &lt;= 1</a:t>
            </a:r>
            <a:endParaRPr sz="2000"/>
          </a:p>
        </p:txBody>
      </p:sp>
      <p:sp>
        <p:nvSpPr>
          <p:cNvPr id="1521" name="Google Shape;1521;p14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22" name="Google Shape;1522;p141"/>
          <p:cNvSpPr txBox="1"/>
          <p:nvPr>
            <p:ph idx="1" type="body"/>
          </p:nvPr>
        </p:nvSpPr>
        <p:spPr>
          <a:xfrm>
            <a:off x="553746" y="2439816"/>
            <a:ext cx="26292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Gender=female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Gender=male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School=GP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School=MS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StudyTime &gt; 1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Freetime &lt;= 3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TravelTime &lt;= 1</a:t>
            </a:r>
            <a:endParaRPr sz="2000"/>
          </a:p>
        </p:txBody>
      </p:sp>
      <p:sp>
        <p:nvSpPr>
          <p:cNvPr id="1523" name="Google Shape;1523;p141"/>
          <p:cNvSpPr txBox="1"/>
          <p:nvPr>
            <p:ph idx="2" type="body"/>
          </p:nvPr>
        </p:nvSpPr>
        <p:spPr>
          <a:xfrm>
            <a:off x="3190725" y="2439825"/>
            <a:ext cx="28041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Gender=female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Gender=male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AlcWeeken &gt; 3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MonEdu &gt; 3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AlcWorkday &gt; 1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School=GP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School=MS &lt;= 0</a:t>
            </a:r>
            <a:endParaRPr sz="2000"/>
          </a:p>
        </p:txBody>
      </p:sp>
      <p:sp>
        <p:nvSpPr>
          <p:cNvPr id="1524" name="Google Shape;1524;p141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=&gt; cluster1</a:t>
            </a:r>
            <a:endParaRPr/>
          </a:p>
        </p:txBody>
      </p:sp>
      <p:sp>
        <p:nvSpPr>
          <p:cNvPr id="1525" name="Google Shape;1525;p141"/>
          <p:cNvSpPr txBox="1"/>
          <p:nvPr>
            <p:ph idx="4" type="subTitle"/>
          </p:nvPr>
        </p:nvSpPr>
        <p:spPr>
          <a:xfrm>
            <a:off x="32739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=&gt; cluster2</a:t>
            </a:r>
            <a:endParaRPr/>
          </a:p>
        </p:txBody>
      </p:sp>
      <p:sp>
        <p:nvSpPr>
          <p:cNvPr id="1526" name="Google Shape;1526;p141"/>
          <p:cNvSpPr txBox="1"/>
          <p:nvPr>
            <p:ph idx="6" type="subTitle"/>
          </p:nvPr>
        </p:nvSpPr>
        <p:spPr>
          <a:xfrm>
            <a:off x="59971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=&gt; cluster3</a:t>
            </a:r>
            <a:endParaRPr/>
          </a:p>
        </p:txBody>
      </p:sp>
      <p:sp>
        <p:nvSpPr>
          <p:cNvPr id="1527" name="Google Shape;1527;p141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4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熱點分析結果 (2/4)</a:t>
            </a:r>
            <a:endParaRPr/>
          </a:p>
        </p:txBody>
      </p:sp>
      <p:sp>
        <p:nvSpPr>
          <p:cNvPr id="1534" name="Google Shape;1534;p142"/>
          <p:cNvSpPr txBox="1"/>
          <p:nvPr>
            <p:ph idx="5" type="body"/>
          </p:nvPr>
        </p:nvSpPr>
        <p:spPr>
          <a:xfrm>
            <a:off x="6002600" y="2439825"/>
            <a:ext cx="28041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D9D9D9"/>
                </a:highlight>
              </a:rPr>
              <a:t>School=GP &lt;= 0</a:t>
            </a:r>
            <a:endParaRPr sz="2000">
              <a:highlight>
                <a:srgbClr val="D9D9D9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FFFF00"/>
                </a:highlight>
              </a:rPr>
              <a:t>School=MS &gt; 0</a:t>
            </a:r>
            <a:endParaRPr sz="20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FFFF00"/>
                </a:highlight>
              </a:rPr>
              <a:t>Address=rural &gt; 0</a:t>
            </a:r>
            <a:endParaRPr sz="20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D9D9D9"/>
                </a:highlight>
              </a:rPr>
              <a:t>Address=urban &lt;= 0</a:t>
            </a:r>
            <a:endParaRPr sz="2000">
              <a:highlight>
                <a:srgbClr val="D9D9D9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FFFF00"/>
                </a:highlight>
              </a:rPr>
              <a:t>Internet=no &gt; 0</a:t>
            </a:r>
            <a:endParaRPr sz="20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D9D9D9"/>
                </a:highlight>
              </a:rPr>
              <a:t>Internet=yes &lt;= 0</a:t>
            </a:r>
            <a:endParaRPr sz="2000">
              <a:highlight>
                <a:srgbClr val="D9D9D9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MonEdu &lt;= 1</a:t>
            </a:r>
            <a:endParaRPr sz="2000"/>
          </a:p>
        </p:txBody>
      </p:sp>
      <p:sp>
        <p:nvSpPr>
          <p:cNvPr id="1535" name="Google Shape;1535;p1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36" name="Google Shape;1536;p142"/>
          <p:cNvSpPr txBox="1"/>
          <p:nvPr>
            <p:ph idx="1" type="body"/>
          </p:nvPr>
        </p:nvSpPr>
        <p:spPr>
          <a:xfrm>
            <a:off x="553746" y="2439816"/>
            <a:ext cx="26292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FFFF00"/>
                </a:highlight>
              </a:rPr>
              <a:t>Gender=female &gt; 0</a:t>
            </a:r>
            <a:endParaRPr sz="20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D9D9D9"/>
                </a:highlight>
              </a:rPr>
              <a:t>Gender=male &lt;= 0</a:t>
            </a:r>
            <a:endParaRPr sz="2000">
              <a:highlight>
                <a:srgbClr val="D9D9D9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FFFF00"/>
                </a:highlight>
              </a:rPr>
              <a:t>School=GP &gt; 0</a:t>
            </a:r>
            <a:endParaRPr sz="20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D9D9D9"/>
                </a:highlight>
              </a:rPr>
              <a:t>School=MS &lt;= 0</a:t>
            </a:r>
            <a:endParaRPr sz="2000">
              <a:highlight>
                <a:srgbClr val="D9D9D9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StudyTime &gt; 1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Freetime &lt;= 3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TravelTime &lt;= 1</a:t>
            </a:r>
            <a:endParaRPr sz="2000"/>
          </a:p>
        </p:txBody>
      </p:sp>
      <p:sp>
        <p:nvSpPr>
          <p:cNvPr id="1537" name="Google Shape;1537;p142"/>
          <p:cNvSpPr txBox="1"/>
          <p:nvPr>
            <p:ph idx="2" type="body"/>
          </p:nvPr>
        </p:nvSpPr>
        <p:spPr>
          <a:xfrm>
            <a:off x="3190725" y="2439825"/>
            <a:ext cx="28041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D9D9D9"/>
                </a:highlight>
              </a:rPr>
              <a:t>Gender=female &lt;= 0</a:t>
            </a:r>
            <a:endParaRPr sz="2000">
              <a:highlight>
                <a:srgbClr val="D9D9D9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FFFF00"/>
                </a:highlight>
              </a:rPr>
              <a:t>Gender=male &gt; 0</a:t>
            </a:r>
            <a:endParaRPr sz="20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AlcWeeken &gt; 3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MonEdu &gt; 3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AlcWorkday &gt; 1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FFFF00"/>
                </a:highlight>
              </a:rPr>
              <a:t>School=GP &gt; 0</a:t>
            </a:r>
            <a:endParaRPr sz="20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D9D9D9"/>
                </a:highlight>
              </a:rPr>
              <a:t>School=MS &lt;= 0</a:t>
            </a:r>
            <a:endParaRPr sz="2000">
              <a:highlight>
                <a:srgbClr val="D9D9D9"/>
              </a:highlight>
            </a:endParaRPr>
          </a:p>
        </p:txBody>
      </p:sp>
      <p:sp>
        <p:nvSpPr>
          <p:cNvPr id="1538" name="Google Shape;1538;p142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=&gt; cluster1</a:t>
            </a:r>
            <a:endParaRPr/>
          </a:p>
        </p:txBody>
      </p:sp>
      <p:sp>
        <p:nvSpPr>
          <p:cNvPr id="1539" name="Google Shape;1539;p142"/>
          <p:cNvSpPr txBox="1"/>
          <p:nvPr>
            <p:ph idx="4" type="subTitle"/>
          </p:nvPr>
        </p:nvSpPr>
        <p:spPr>
          <a:xfrm>
            <a:off x="32739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=&gt; cluster2</a:t>
            </a:r>
            <a:endParaRPr/>
          </a:p>
        </p:txBody>
      </p:sp>
      <p:sp>
        <p:nvSpPr>
          <p:cNvPr id="1540" name="Google Shape;1540;p142"/>
          <p:cNvSpPr txBox="1"/>
          <p:nvPr>
            <p:ph idx="6" type="subTitle"/>
          </p:nvPr>
        </p:nvSpPr>
        <p:spPr>
          <a:xfrm>
            <a:off x="59971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=&gt; cluster3</a:t>
            </a:r>
            <a:endParaRPr/>
          </a:p>
        </p:txBody>
      </p:sp>
      <p:sp>
        <p:nvSpPr>
          <p:cNvPr id="1541" name="Google Shape;1541;p142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2" name="Google Shape;1542;p142"/>
          <p:cNvSpPr/>
          <p:nvPr/>
        </p:nvSpPr>
        <p:spPr>
          <a:xfrm>
            <a:off x="553125" y="2551325"/>
            <a:ext cx="2629200" cy="8601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43" name="Google Shape;1543;p142"/>
          <p:cNvSpPr/>
          <p:nvPr/>
        </p:nvSpPr>
        <p:spPr>
          <a:xfrm>
            <a:off x="3232775" y="3633900"/>
            <a:ext cx="4613100" cy="1243800"/>
          </a:xfrm>
          <a:prstGeom prst="wedgeRoundRectCallout">
            <a:avLst>
              <a:gd fmla="val -48613" name="adj1"/>
              <a:gd fmla="val -6576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二元類別常出現的對立規則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選擇「&gt; 0」來解釋即可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4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熱點分析結果 (3/4)</a:t>
            </a:r>
            <a:endParaRPr/>
          </a:p>
        </p:txBody>
      </p:sp>
      <p:sp>
        <p:nvSpPr>
          <p:cNvPr id="1550" name="Google Shape;1550;p143"/>
          <p:cNvSpPr txBox="1"/>
          <p:nvPr>
            <p:ph idx="5" type="body"/>
          </p:nvPr>
        </p:nvSpPr>
        <p:spPr>
          <a:xfrm>
            <a:off x="6002600" y="2439825"/>
            <a:ext cx="28041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School=GP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School=MS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Address=rural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Address=urban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Internet=no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Internet=yes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MonEdu &lt;= 1</a:t>
            </a:r>
            <a:endParaRPr sz="2000"/>
          </a:p>
        </p:txBody>
      </p:sp>
      <p:sp>
        <p:nvSpPr>
          <p:cNvPr id="1551" name="Google Shape;1551;p1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52" name="Google Shape;1552;p143"/>
          <p:cNvSpPr txBox="1"/>
          <p:nvPr>
            <p:ph idx="1" type="body"/>
          </p:nvPr>
        </p:nvSpPr>
        <p:spPr>
          <a:xfrm>
            <a:off x="553746" y="2439816"/>
            <a:ext cx="26292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Gender=female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Gender=male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School=GP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School=MS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>
                <a:highlight>
                  <a:srgbClr val="FFFF00"/>
                </a:highlight>
              </a:rPr>
              <a:t>StudyTime &gt; 1</a:t>
            </a:r>
            <a:endParaRPr sz="2000"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Freetime &lt;= 3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TravelTime &lt;= 1</a:t>
            </a:r>
            <a:endParaRPr sz="2000"/>
          </a:p>
        </p:txBody>
      </p:sp>
      <p:sp>
        <p:nvSpPr>
          <p:cNvPr id="1553" name="Google Shape;1553;p143"/>
          <p:cNvSpPr txBox="1"/>
          <p:nvPr>
            <p:ph idx="2" type="body"/>
          </p:nvPr>
        </p:nvSpPr>
        <p:spPr>
          <a:xfrm>
            <a:off x="3190725" y="2439825"/>
            <a:ext cx="28041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Gender=female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Gender=male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AlcWeeken &gt; 3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MonEdu &gt; 3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AlcWorkday &gt; 1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School=GP &gt;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School=MS &lt;= 0</a:t>
            </a:r>
            <a:endParaRPr sz="2000"/>
          </a:p>
        </p:txBody>
      </p:sp>
      <p:sp>
        <p:nvSpPr>
          <p:cNvPr id="1554" name="Google Shape;1554;p143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=&gt; cluster1</a:t>
            </a:r>
            <a:endParaRPr/>
          </a:p>
        </p:txBody>
      </p:sp>
      <p:sp>
        <p:nvSpPr>
          <p:cNvPr id="1555" name="Google Shape;1555;p143"/>
          <p:cNvSpPr txBox="1"/>
          <p:nvPr>
            <p:ph idx="4" type="subTitle"/>
          </p:nvPr>
        </p:nvSpPr>
        <p:spPr>
          <a:xfrm>
            <a:off x="32739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=&gt; cluster2</a:t>
            </a:r>
            <a:endParaRPr/>
          </a:p>
        </p:txBody>
      </p:sp>
      <p:sp>
        <p:nvSpPr>
          <p:cNvPr id="1556" name="Google Shape;1556;p143"/>
          <p:cNvSpPr txBox="1"/>
          <p:nvPr>
            <p:ph idx="6" type="subTitle"/>
          </p:nvPr>
        </p:nvSpPr>
        <p:spPr>
          <a:xfrm>
            <a:off x="59971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=&gt; cluster3</a:t>
            </a:r>
            <a:endParaRPr/>
          </a:p>
        </p:txBody>
      </p:sp>
      <p:sp>
        <p:nvSpPr>
          <p:cNvPr id="1557" name="Google Shape;1557;p143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143"/>
          <p:cNvSpPr/>
          <p:nvPr/>
        </p:nvSpPr>
        <p:spPr>
          <a:xfrm>
            <a:off x="3232775" y="1960775"/>
            <a:ext cx="5402100" cy="3807900"/>
          </a:xfrm>
          <a:prstGeom prst="wedgeRoundRectCallout">
            <a:avLst>
              <a:gd fmla="val -63501" name="adj1"/>
              <a:gd fmla="val 1412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StudyTime介於1~4之間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StudyTime &gt; 1範圍會不會太大了？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藍色為cluster1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59" name="Google Shape;1559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525" y="3236125"/>
            <a:ext cx="3752850" cy="16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4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熱點分析結果 (4/4)</a:t>
            </a:r>
            <a:endParaRPr/>
          </a:p>
        </p:txBody>
      </p:sp>
      <p:sp>
        <p:nvSpPr>
          <p:cNvPr id="1566" name="Google Shape;1566;p14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67" name="Google Shape;1567;p144"/>
          <p:cNvSpPr txBox="1"/>
          <p:nvPr>
            <p:ph idx="1" type="body"/>
          </p:nvPr>
        </p:nvSpPr>
        <p:spPr>
          <a:xfrm>
            <a:off x="553746" y="2439816"/>
            <a:ext cx="26292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rgbClr val="38761D"/>
                </a:solidFill>
              </a:rPr>
              <a:t>Gender=female &gt; 0</a:t>
            </a:r>
            <a:endParaRPr b="1" sz="20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Gender=male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rgbClr val="38761D"/>
                </a:solidFill>
              </a:rPr>
              <a:t>School=GP &gt; 0</a:t>
            </a:r>
            <a:endParaRPr b="1" sz="20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School=MS &lt;= 0</a:t>
            </a:r>
            <a:endParaRPr sz="2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rgbClr val="38761D"/>
                </a:solidFill>
              </a:rPr>
              <a:t>StudyTime &gt; 1</a:t>
            </a:r>
            <a:endParaRPr b="1" sz="20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rgbClr val="FF0000"/>
                </a:solidFill>
              </a:rPr>
              <a:t>Freetime &lt;= 3</a:t>
            </a:r>
            <a:endParaRPr b="1" sz="2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rgbClr val="FF0000"/>
                </a:solidFill>
              </a:rPr>
              <a:t>TravelTime &lt;= 1</a:t>
            </a:r>
            <a:endParaRPr b="1" sz="2000">
              <a:solidFill>
                <a:srgbClr val="FF0000"/>
              </a:solidFill>
            </a:endParaRPr>
          </a:p>
        </p:txBody>
      </p:sp>
      <p:sp>
        <p:nvSpPr>
          <p:cNvPr id="1568" name="Google Shape;1568;p144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=&gt; cluster1</a:t>
            </a:r>
            <a:endParaRPr/>
          </a:p>
        </p:txBody>
      </p:sp>
      <p:sp>
        <p:nvSpPr>
          <p:cNvPr id="1569" name="Google Shape;1569;p144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0" name="Google Shape;1570;p144"/>
          <p:cNvPicPr preferRelativeResize="0"/>
          <p:nvPr/>
        </p:nvPicPr>
        <p:blipFill rotWithShape="1">
          <a:blip r:embed="rId3">
            <a:alphaModFix/>
          </a:blip>
          <a:srcRect b="9307" l="688" r="41935" t="7066"/>
          <a:stretch/>
        </p:blipFill>
        <p:spPr>
          <a:xfrm>
            <a:off x="3623150" y="1871825"/>
            <a:ext cx="4432149" cy="43012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" name="Google Shape;1576;p145"/>
          <p:cNvPicPr preferRelativeResize="0"/>
          <p:nvPr/>
        </p:nvPicPr>
        <p:blipFill rotWithShape="1">
          <a:blip r:embed="rId3">
            <a:alphaModFix/>
          </a:blip>
          <a:srcRect b="0" l="0" r="48893" t="53866"/>
          <a:stretch/>
        </p:blipFill>
        <p:spPr>
          <a:xfrm>
            <a:off x="5468450" y="3205860"/>
            <a:ext cx="2379251" cy="1927566"/>
          </a:xfrm>
          <a:prstGeom prst="rect">
            <a:avLst/>
          </a:prstGeom>
          <a:noFill/>
          <a:ln>
            <a:noFill/>
          </a:ln>
        </p:spPr>
      </p:pic>
      <p:sp>
        <p:nvSpPr>
          <p:cNvPr id="1577" name="Google Shape;1577;p14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78" name="Google Shape;1578;p145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9" name="Google Shape;1579;p145"/>
          <p:cNvSpPr/>
          <p:nvPr/>
        </p:nvSpPr>
        <p:spPr>
          <a:xfrm>
            <a:off x="1206025" y="1348650"/>
            <a:ext cx="2459100" cy="1173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分群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K-means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0" name="Google Shape;1580;p145"/>
          <p:cNvSpPr/>
          <p:nvPr/>
        </p:nvSpPr>
        <p:spPr>
          <a:xfrm>
            <a:off x="5233250" y="1348650"/>
            <a:ext cx="2886600" cy="1173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HotSpot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81" name="Google Shape;1581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625" y="463700"/>
            <a:ext cx="1085500" cy="10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145"/>
          <p:cNvPicPr preferRelativeResize="0"/>
          <p:nvPr/>
        </p:nvPicPr>
        <p:blipFill rotWithShape="1">
          <a:blip r:embed="rId3">
            <a:alphaModFix/>
          </a:blip>
          <a:srcRect b="53866" l="0" r="48893" t="0"/>
          <a:stretch/>
        </p:blipFill>
        <p:spPr>
          <a:xfrm>
            <a:off x="1245950" y="3205852"/>
            <a:ext cx="2379251" cy="1927573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145"/>
          <p:cNvSpPr/>
          <p:nvPr/>
        </p:nvSpPr>
        <p:spPr>
          <a:xfrm>
            <a:off x="938500" y="4958100"/>
            <a:ext cx="2886600" cy="1040400"/>
          </a:xfrm>
          <a:prstGeom prst="wedgeRoundRectCallout">
            <a:avLst>
              <a:gd fmla="val -10518" name="adj1"/>
              <a:gd fmla="val -7076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很難描述分群啊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4" name="Google Shape;1584;p145"/>
          <p:cNvSpPr/>
          <p:nvPr/>
        </p:nvSpPr>
        <p:spPr>
          <a:xfrm rot="-5400000">
            <a:off x="2117425" y="2625350"/>
            <a:ext cx="636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5" name="Google Shape;1585;p145"/>
          <p:cNvSpPr/>
          <p:nvPr/>
        </p:nvSpPr>
        <p:spPr>
          <a:xfrm>
            <a:off x="5161000" y="4958100"/>
            <a:ext cx="2886600" cy="1040400"/>
          </a:xfrm>
          <a:prstGeom prst="wedgeRoundRectCallout">
            <a:avLst>
              <a:gd fmla="val -10518" name="adj1"/>
              <a:gd fmla="val -7076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可以用</a:t>
            </a:r>
            <a:r>
              <a:rPr lang="zh-TW" sz="2400" u="sng">
                <a:latin typeface="Microsoft JhengHei"/>
                <a:ea typeface="Microsoft JhengHei"/>
                <a:cs typeface="Microsoft JhengHei"/>
                <a:sym typeface="Microsoft JhengHei"/>
              </a:rPr>
              <a:t>關聯規則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來描述分群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6" name="Google Shape;1586;p145"/>
          <p:cNvSpPr/>
          <p:nvPr/>
        </p:nvSpPr>
        <p:spPr>
          <a:xfrm rot="-5400000">
            <a:off x="6339925" y="2625350"/>
            <a:ext cx="636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7" name="Google Shape;1587;p145"/>
          <p:cNvGrpSpPr/>
          <p:nvPr/>
        </p:nvGrpSpPr>
        <p:grpSpPr>
          <a:xfrm>
            <a:off x="1511466" y="289224"/>
            <a:ext cx="1848203" cy="1135360"/>
            <a:chOff x="938500" y="-41400"/>
            <a:chExt cx="3141600" cy="1929900"/>
          </a:xfrm>
        </p:grpSpPr>
        <p:pic>
          <p:nvPicPr>
            <p:cNvPr id="1588" name="Google Shape;1588;p145" title="年齡與平均月收入散佈圖"/>
            <p:cNvPicPr preferRelativeResize="0"/>
            <p:nvPr/>
          </p:nvPicPr>
          <p:blipFill rotWithShape="1">
            <a:blip r:embed="rId5">
              <a:alphaModFix/>
            </a:blip>
            <a:srcRect b="9853" l="12829" r="17255" t="15161"/>
            <a:stretch/>
          </p:blipFill>
          <p:spPr>
            <a:xfrm>
              <a:off x="938500" y="-41400"/>
              <a:ext cx="3141600" cy="19299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589" name="Google Shape;1589;p145"/>
            <p:cNvSpPr/>
            <p:nvPr/>
          </p:nvSpPr>
          <p:spPr>
            <a:xfrm>
              <a:off x="1985586" y="934407"/>
              <a:ext cx="339900" cy="390000"/>
            </a:xfrm>
            <a:prstGeom prst="ellipse">
              <a:avLst/>
            </a:prstGeom>
            <a:noFill/>
            <a:ln cap="flat" cmpd="sng" w="38100">
              <a:solidFill>
                <a:srgbClr val="F796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45"/>
            <p:cNvSpPr/>
            <p:nvPr/>
          </p:nvSpPr>
          <p:spPr>
            <a:xfrm>
              <a:off x="2994090" y="696310"/>
              <a:ext cx="339900" cy="256200"/>
            </a:xfrm>
            <a:prstGeom prst="ellipse">
              <a:avLst/>
            </a:prstGeom>
            <a:noFill/>
            <a:ln cap="flat" cmpd="sng" w="38100">
              <a:solidFill>
                <a:srgbClr val="F796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45"/>
            <p:cNvSpPr/>
            <p:nvPr/>
          </p:nvSpPr>
          <p:spPr>
            <a:xfrm>
              <a:off x="3517699" y="358385"/>
              <a:ext cx="339900" cy="256200"/>
            </a:xfrm>
            <a:prstGeom prst="ellipse">
              <a:avLst/>
            </a:prstGeom>
            <a:noFill/>
            <a:ln cap="flat" cmpd="sng" w="38100">
              <a:solidFill>
                <a:srgbClr val="F796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3" name="Google Shape;463;p65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6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兩間學校的學生有什麼不同？</a:t>
            </a:r>
            <a:endParaRPr/>
          </a:p>
        </p:txBody>
      </p:sp>
      <p:grpSp>
        <p:nvGrpSpPr>
          <p:cNvPr id="465" name="Google Shape;465;p65"/>
          <p:cNvGrpSpPr/>
          <p:nvPr/>
        </p:nvGrpSpPr>
        <p:grpSpPr>
          <a:xfrm>
            <a:off x="-1501250" y="2068250"/>
            <a:ext cx="12054369" cy="3860400"/>
            <a:chOff x="-1501250" y="2068250"/>
            <a:chExt cx="12054369" cy="3860400"/>
          </a:xfrm>
        </p:grpSpPr>
        <p:pic>
          <p:nvPicPr>
            <p:cNvPr id="466" name="Google Shape;466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13275" y="2068250"/>
              <a:ext cx="6639844" cy="386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501250" y="2068250"/>
              <a:ext cx="6475500" cy="3860400"/>
            </a:xfrm>
            <a:prstGeom prst="parallelogram">
              <a:avLst>
                <a:gd fmla="val 25000" name="adj"/>
              </a:avLst>
            </a:prstGeom>
            <a:noFill/>
            <a:ln>
              <a:noFill/>
            </a:ln>
          </p:spPr>
        </p:pic>
        <p:grpSp>
          <p:nvGrpSpPr>
            <p:cNvPr id="468" name="Google Shape;468;p65"/>
            <p:cNvGrpSpPr/>
            <p:nvPr/>
          </p:nvGrpSpPr>
          <p:grpSpPr>
            <a:xfrm>
              <a:off x="3539250" y="3193715"/>
              <a:ext cx="1921536" cy="1609470"/>
              <a:chOff x="3048600" y="4538652"/>
              <a:chExt cx="1921536" cy="1609470"/>
            </a:xfrm>
          </p:grpSpPr>
          <p:sp>
            <p:nvSpPr>
              <p:cNvPr id="469" name="Google Shape;469;p65"/>
              <p:cNvSpPr/>
              <p:nvPr/>
            </p:nvSpPr>
            <p:spPr>
              <a:xfrm>
                <a:off x="3048600" y="4538652"/>
                <a:ext cx="1921536" cy="1609470"/>
              </a:xfrm>
              <a:prstGeom prst="irregularSeal1">
                <a:avLst/>
              </a:prstGeom>
              <a:solidFill>
                <a:srgbClr val="FFFF00"/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6200"/>
              </a:p>
            </p:txBody>
          </p:sp>
          <p:sp>
            <p:nvSpPr>
              <p:cNvPr id="470" name="Google Shape;470;p65"/>
              <p:cNvSpPr txBox="1"/>
              <p:nvPr/>
            </p:nvSpPr>
            <p:spPr>
              <a:xfrm rot="-899798">
                <a:off x="3375122" y="4966707"/>
                <a:ext cx="1341386" cy="6009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4800"/>
                  <a:t>VS</a:t>
                </a:r>
                <a:endParaRPr b="1" sz="4800"/>
              </a:p>
            </p:txBody>
          </p:sp>
        </p:grpSp>
      </p:grpSp>
      <p:sp>
        <p:nvSpPr>
          <p:cNvPr id="471" name="Google Shape;471;p65"/>
          <p:cNvSpPr/>
          <p:nvPr/>
        </p:nvSpPr>
        <p:spPr>
          <a:xfrm>
            <a:off x="6476325" y="5132300"/>
            <a:ext cx="739200" cy="514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MS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72" name="Google Shape;472;p65"/>
          <p:cNvSpPr/>
          <p:nvPr/>
        </p:nvSpPr>
        <p:spPr>
          <a:xfrm>
            <a:off x="1800125" y="5274950"/>
            <a:ext cx="739200" cy="5142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GP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73" name="Google Shape;47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6087" y="4354700"/>
            <a:ext cx="1850825" cy="194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8">
            <a:off x="4901175" y="4406849"/>
            <a:ext cx="1850825" cy="1839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1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98" name="Google Shape;1598;p146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熱點分析應用：從</a:t>
            </a:r>
            <a:r>
              <a:rPr lang="zh-TW">
                <a:solidFill>
                  <a:schemeClr val="dk1"/>
                </a:solidFill>
              </a:rPr>
              <a:t>分類</a:t>
            </a:r>
            <a:r>
              <a:rPr lang="zh-TW">
                <a:solidFill>
                  <a:schemeClr val="dk1"/>
                </a:solidFill>
              </a:rPr>
              <a:t>到</a:t>
            </a:r>
            <a:r>
              <a:rPr lang="zh-TW">
                <a:solidFill>
                  <a:schemeClr val="dk1"/>
                </a:solidFill>
              </a:rPr>
              <a:t>關聯規則</a:t>
            </a:r>
            <a:endParaRPr/>
          </a:p>
        </p:txBody>
      </p:sp>
      <p:sp>
        <p:nvSpPr>
          <p:cNvPr id="1599" name="Google Shape;1599;p146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Part 3. 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5" name="Google Shape;1605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375" y="2094580"/>
            <a:ext cx="4589600" cy="3440921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06" name="Google Shape;1606;p14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07" name="Google Shape;1607;p14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還記得</a:t>
            </a:r>
            <a:r>
              <a:rPr lang="zh-TW"/>
              <a:t>分類</a:t>
            </a:r>
            <a:r>
              <a:rPr lang="zh-TW"/>
              <a:t>嗎？</a:t>
            </a:r>
            <a:endParaRPr/>
          </a:p>
        </p:txBody>
      </p:sp>
      <p:sp>
        <p:nvSpPr>
          <p:cNvPr id="1608" name="Google Shape;1608;p14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9" name="Google Shape;1609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202" y="2435825"/>
            <a:ext cx="2815954" cy="37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16" name="Google Shape;1616;p148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7" name="Google Shape;1617;p14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要怎麼說明...這龐大的決策樹？</a:t>
            </a:r>
            <a:endParaRPr/>
          </a:p>
        </p:txBody>
      </p:sp>
      <p:pic>
        <p:nvPicPr>
          <p:cNvPr id="1618" name="Google Shape;1618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73727"/>
            <a:ext cx="9144000" cy="4929224"/>
          </a:xfrm>
          <a:prstGeom prst="rect">
            <a:avLst/>
          </a:prstGeom>
          <a:noFill/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49"/>
          <p:cNvSpPr txBox="1"/>
          <p:nvPr>
            <p:ph type="title"/>
          </p:nvPr>
        </p:nvSpPr>
        <p:spPr>
          <a:xfrm>
            <a:off x="3995775" y="1884200"/>
            <a:ext cx="45207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沒錯...又是辣個演算法!!</a:t>
            </a:r>
            <a:endParaRPr b="0" sz="3200"/>
          </a:p>
        </p:txBody>
      </p:sp>
      <p:sp>
        <p:nvSpPr>
          <p:cNvPr id="1625" name="Google Shape;1625;p1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26" name="Google Shape;1626;p14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7" name="Google Shape;162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821250"/>
            <a:ext cx="3258976" cy="325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149"/>
          <p:cNvSpPr/>
          <p:nvPr/>
        </p:nvSpPr>
        <p:spPr>
          <a:xfrm>
            <a:off x="4146925" y="3049250"/>
            <a:ext cx="4085100" cy="1681200"/>
          </a:xfrm>
          <a:prstGeom prst="wedgeRoundRectCallout">
            <a:avLst>
              <a:gd fmla="val -66418" name="adj1"/>
              <a:gd fmla="val -3089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我叫基德，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最擅長熱點分析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5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35" name="Google Shape;1635;p150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比較</a:t>
            </a:r>
            <a:r>
              <a:rPr lang="zh-TW"/>
              <a:t>分類與熱點分析</a:t>
            </a:r>
            <a:endParaRPr/>
          </a:p>
        </p:txBody>
      </p:sp>
      <p:sp>
        <p:nvSpPr>
          <p:cNvPr id="1636" name="Google Shape;1636;p150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PK啦！</a:t>
            </a:r>
            <a:endParaRPr/>
          </a:p>
        </p:txBody>
      </p:sp>
      <p:sp>
        <p:nvSpPr>
          <p:cNvPr id="1637" name="Google Shape;1637;p150"/>
          <p:cNvSpPr/>
          <p:nvPr/>
        </p:nvSpPr>
        <p:spPr>
          <a:xfrm>
            <a:off x="6415552" y="4232225"/>
            <a:ext cx="2305800" cy="7635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38" name="Google Shape;1638;p150"/>
          <p:cNvSpPr/>
          <p:nvPr/>
        </p:nvSpPr>
        <p:spPr>
          <a:xfrm>
            <a:off x="3788396" y="4232225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決策樹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639" name="Google Shape;1639;p150"/>
          <p:cNvCxnSpPr>
            <a:stCxn id="1640" idx="4"/>
            <a:endCxn id="1637" idx="0"/>
          </p:cNvCxnSpPr>
          <p:nvPr/>
        </p:nvCxnSpPr>
        <p:spPr>
          <a:xfrm flipH="1" rot="-5400000">
            <a:off x="5923500" y="2587375"/>
            <a:ext cx="1437900" cy="1851900"/>
          </a:xfrm>
          <a:prstGeom prst="bentConnector3">
            <a:avLst>
              <a:gd fmla="val 49998" name="adj1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641" name="Google Shape;1641;p150"/>
          <p:cNvCxnSpPr>
            <a:stCxn id="1640" idx="4"/>
            <a:endCxn id="1638" idx="0"/>
          </p:cNvCxnSpPr>
          <p:nvPr/>
        </p:nvCxnSpPr>
        <p:spPr>
          <a:xfrm rot="5400000">
            <a:off x="4425300" y="2941075"/>
            <a:ext cx="1437900" cy="1144500"/>
          </a:xfrm>
          <a:prstGeom prst="bentConnector3">
            <a:avLst>
              <a:gd fmla="val 49998" name="adj1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642" name="Google Shape;1642;p150"/>
          <p:cNvSpPr txBox="1"/>
          <p:nvPr/>
        </p:nvSpPr>
        <p:spPr>
          <a:xfrm>
            <a:off x="4626500" y="3588000"/>
            <a:ext cx="992700" cy="40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43" name="Google Shape;1643;p150"/>
          <p:cNvSpPr txBox="1"/>
          <p:nvPr/>
        </p:nvSpPr>
        <p:spPr>
          <a:xfrm>
            <a:off x="5969650" y="3588000"/>
            <a:ext cx="1514700" cy="40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關聯規則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40" name="Google Shape;1640;p150"/>
          <p:cNvSpPr/>
          <p:nvPr/>
        </p:nvSpPr>
        <p:spPr>
          <a:xfrm>
            <a:off x="5539500" y="2440375"/>
            <a:ext cx="354000" cy="3540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150"/>
          <p:cNvSpPr/>
          <p:nvPr/>
        </p:nvSpPr>
        <p:spPr>
          <a:xfrm>
            <a:off x="5318250" y="2066975"/>
            <a:ext cx="2707800" cy="7635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監督式資料集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645" name="Google Shape;1645;p150"/>
          <p:cNvGrpSpPr/>
          <p:nvPr/>
        </p:nvGrpSpPr>
        <p:grpSpPr>
          <a:xfrm>
            <a:off x="4140550" y="1647025"/>
            <a:ext cx="1315850" cy="1483200"/>
            <a:chOff x="6007700" y="2877025"/>
            <a:chExt cx="1315850" cy="1483200"/>
          </a:xfrm>
        </p:grpSpPr>
        <p:sp>
          <p:nvSpPr>
            <p:cNvPr id="1646" name="Google Shape;1646;p150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1647" name="Google Shape;1647;p1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5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結果比較</a:t>
            </a:r>
            <a:endParaRPr/>
          </a:p>
        </p:txBody>
      </p:sp>
      <p:sp>
        <p:nvSpPr>
          <p:cNvPr id="1654" name="Google Shape;1654;p151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5" name="Google Shape;1655;p15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56" name="Google Shape;1656;p151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7" name="Google Shape;1657;p151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目標屬性</a:t>
            </a:r>
            <a:r>
              <a:rPr lang="zh-TW"/>
              <a:t>為GP的</a:t>
            </a:r>
            <a:r>
              <a:rPr lang="zh-TW"/>
              <a:t>關聯規則如下：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FatEdu &gt; 2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TravelTime &lt;= 1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Adrress=urban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Internet=yes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GoOut &lt;=2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…...</a:t>
            </a:r>
            <a:endParaRPr/>
          </a:p>
        </p:txBody>
      </p:sp>
      <p:sp>
        <p:nvSpPr>
          <p:cNvPr id="1658" name="Google Shape;1658;p151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9" name="Google Shape;1659;p151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0" name="Google Shape;1660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425" y="2439821"/>
            <a:ext cx="2572440" cy="40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1" name="Google Shape;1661;p151"/>
          <p:cNvSpPr/>
          <p:nvPr/>
        </p:nvSpPr>
        <p:spPr>
          <a:xfrm>
            <a:off x="5566052" y="1676325"/>
            <a:ext cx="2305800" cy="7635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62" name="Google Shape;1662;p151"/>
          <p:cNvSpPr/>
          <p:nvPr/>
        </p:nvSpPr>
        <p:spPr>
          <a:xfrm>
            <a:off x="1786121" y="1676325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決策樹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69" name="Google Shape;1669;p152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https://www.learnwithkak.com/achilles-heel-%E6%84%8F%E6%80%9D/</a:t>
            </a:r>
            <a:endParaRPr/>
          </a:p>
        </p:txBody>
      </p:sp>
      <p:sp>
        <p:nvSpPr>
          <p:cNvPr id="1670" name="Google Shape;1670;p15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熱點分析使用的注意事項</a:t>
            </a:r>
            <a:endParaRPr/>
          </a:p>
        </p:txBody>
      </p:sp>
      <p:pic>
        <p:nvPicPr>
          <p:cNvPr id="1671" name="Google Shape;1671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7675" y="1919100"/>
            <a:ext cx="4625296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152"/>
          <p:cNvSpPr/>
          <p:nvPr/>
        </p:nvSpPr>
        <p:spPr>
          <a:xfrm rot="-900092">
            <a:off x="3922881" y="2412545"/>
            <a:ext cx="2021288" cy="477958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3" name="Google Shape;1673;p152"/>
          <p:cNvSpPr/>
          <p:nvPr/>
        </p:nvSpPr>
        <p:spPr>
          <a:xfrm>
            <a:off x="758531" y="4762920"/>
            <a:ext cx="2021400" cy="1136100"/>
          </a:xfrm>
          <a:prstGeom prst="wedgeRoundRectCallout">
            <a:avLst>
              <a:gd fmla="val 43322" name="adj1"/>
              <a:gd fmla="val -65141" name="adj2"/>
              <a:gd fmla="val 0" name="adj3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數值型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目標屬性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4" name="Google Shape;1674;p152"/>
          <p:cNvSpPr txBox="1"/>
          <p:nvPr>
            <p:ph type="title"/>
          </p:nvPr>
        </p:nvSpPr>
        <p:spPr>
          <a:xfrm rot="-899700">
            <a:off x="5399839" y="3464433"/>
            <a:ext cx="3778773" cy="642566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原本我是個冒險者</a:t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直到我的腳跟</a:t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中了一箭...</a:t>
            </a:r>
            <a:endParaRPr sz="23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53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1" name="Google Shape;1681;p1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82" name="Google Shape;1682;p153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數值型 numeric</a:t>
            </a:r>
            <a:endParaRPr/>
          </a:p>
        </p:txBody>
      </p:sp>
      <p:sp>
        <p:nvSpPr>
          <p:cNvPr id="1683" name="Google Shape;1683;p15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將</a:t>
            </a:r>
            <a:r>
              <a:rPr b="0" lang="zh-TW" sz="3200"/>
              <a:t>目</a:t>
            </a:r>
            <a:r>
              <a:rPr b="0" lang="zh-TW" sz="3200"/>
              <a:t>標變項</a:t>
            </a:r>
            <a:r>
              <a:rPr b="0" lang="zh-TW" sz="3200"/>
              <a:t>轉換成類別型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Discretize 離散處理</a:t>
            </a:r>
            <a:endParaRPr/>
          </a:p>
        </p:txBody>
      </p:sp>
      <p:graphicFrame>
        <p:nvGraphicFramePr>
          <p:cNvPr id="1684" name="Google Shape;1684;p153"/>
          <p:cNvGraphicFramePr/>
          <p:nvPr/>
        </p:nvGraphicFramePr>
        <p:xfrm>
          <a:off x="1864938" y="2747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{DB1D7809-D20C-444A-896E-DD4AB2D54928}</a:tableStyleId>
              </a:tblPr>
              <a:tblGrid>
                <a:gridCol w="1513750"/>
              </a:tblGrid>
              <a:tr h="6834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平均月收入 (千)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1685" name="Google Shape;1685;p153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6" name="Google Shape;1686;p153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類別型 nominal</a:t>
            </a:r>
            <a:endParaRPr/>
          </a:p>
        </p:txBody>
      </p:sp>
      <p:sp>
        <p:nvSpPr>
          <p:cNvPr id="1687" name="Google Shape;1687;p153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688" name="Google Shape;1688;p153"/>
          <p:cNvGraphicFramePr/>
          <p:nvPr/>
        </p:nvGraphicFramePr>
        <p:xfrm>
          <a:off x="5816113" y="2747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{DB1D7809-D20C-444A-896E-DD4AB2D54928}</a:tableStyleId>
              </a:tblPr>
              <a:tblGrid>
                <a:gridCol w="1513750"/>
              </a:tblGrid>
              <a:tr h="6834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平均月收入 (千)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低等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低級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高級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低級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中</a:t>
                      </a:r>
                      <a:r>
                        <a:rPr lang="zh-TW" sz="18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級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中</a:t>
                      </a:r>
                      <a:r>
                        <a:rPr lang="zh-TW" sz="18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級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中</a:t>
                      </a:r>
                      <a:r>
                        <a:rPr lang="zh-TW" sz="18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級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1689" name="Google Shape;1689;p153"/>
          <p:cNvSpPr/>
          <p:nvPr/>
        </p:nvSpPr>
        <p:spPr>
          <a:xfrm rot="10800000">
            <a:off x="3768275" y="4255800"/>
            <a:ext cx="1616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15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96" name="Google Shape;1696;p154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https://medium.com/@CiroSpedaliere/chicken-egg-dilemma-in-multi-sided-platforms-f4e52a4b083e</a:t>
            </a:r>
            <a:endParaRPr/>
          </a:p>
        </p:txBody>
      </p:sp>
      <p:sp>
        <p:nvSpPr>
          <p:cNvPr id="1697" name="Google Shape;1697;p154"/>
          <p:cNvSpPr txBox="1"/>
          <p:nvPr>
            <p:ph type="title"/>
          </p:nvPr>
        </p:nvSpPr>
        <p:spPr>
          <a:xfrm>
            <a:off x="476250" y="45430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注意解釋上的因果關係</a:t>
            </a:r>
            <a:endParaRPr/>
          </a:p>
        </p:txBody>
      </p:sp>
      <p:pic>
        <p:nvPicPr>
          <p:cNvPr id="1698" name="Google Shape;169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6538" y="1128075"/>
            <a:ext cx="5705475" cy="3209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99" name="Google Shape;1699;p154"/>
          <p:cNvGraphicFramePr/>
          <p:nvPr/>
        </p:nvGraphicFramePr>
        <p:xfrm>
          <a:off x="476238" y="2457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2336800"/>
              </a:tblGrid>
              <a:tr h="113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前提規則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74EA7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FatEdu &gt; 2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(父親教育程度大於2)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00" name="Google Shape;1700;p154"/>
          <p:cNvGraphicFramePr/>
          <p:nvPr/>
        </p:nvGraphicFramePr>
        <p:xfrm>
          <a:off x="6553513" y="2457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{E28D8853-DA61-4B1B-9005-E665D71F26F5}</a:tableStyleId>
              </a:tblPr>
              <a:tblGrid>
                <a:gridCol w="1475150"/>
              </a:tblGrid>
              <a:tr h="11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結果規則</a:t>
                      </a:r>
                      <a:endParaRPr sz="18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</a:tr>
              <a:tr h="708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School=GP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(學校為GP)</a:t>
                      </a:r>
                      <a:endParaRPr sz="18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155"/>
          <p:cNvSpPr/>
          <p:nvPr/>
        </p:nvSpPr>
        <p:spPr>
          <a:xfrm>
            <a:off x="5113825" y="859600"/>
            <a:ext cx="2651100" cy="2300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	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07" name="Google Shape;1707;p15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08" name="Google Shape;1708;p155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https://medium.com/@CiroSpedaliere/chicken-egg-dilemma-in-multi-sided-platforms-f4e52a4b083e</a:t>
            </a:r>
            <a:endParaRPr/>
          </a:p>
        </p:txBody>
      </p:sp>
      <p:pic>
        <p:nvPicPr>
          <p:cNvPr id="1709" name="Google Shape;1709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300650" y="913888"/>
            <a:ext cx="2191500" cy="2191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10" name="Google Shape;1710;p155"/>
          <p:cNvSpPr/>
          <p:nvPr/>
        </p:nvSpPr>
        <p:spPr>
          <a:xfrm>
            <a:off x="1277763" y="859600"/>
            <a:ext cx="2651100" cy="2300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	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11" name="Google Shape;1711;p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2024" y="1267550"/>
            <a:ext cx="2142576" cy="1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155"/>
          <p:cNvSpPr txBox="1"/>
          <p:nvPr/>
        </p:nvSpPr>
        <p:spPr>
          <a:xfrm>
            <a:off x="1918425" y="1435825"/>
            <a:ext cx="13698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8K</a:t>
            </a:r>
            <a:endParaRPr b="1" sz="4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13" name="Google Shape;1713;p155"/>
          <p:cNvSpPr/>
          <p:nvPr/>
        </p:nvSpPr>
        <p:spPr>
          <a:xfrm>
            <a:off x="1594250" y="554298"/>
            <a:ext cx="2203500" cy="4197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14" name="Google Shape;1714;p155"/>
          <p:cNvSpPr/>
          <p:nvPr/>
        </p:nvSpPr>
        <p:spPr>
          <a:xfrm>
            <a:off x="5337625" y="554300"/>
            <a:ext cx="2203500" cy="4470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15" name="Google Shape;1715;p155"/>
          <p:cNvSpPr/>
          <p:nvPr/>
        </p:nvSpPr>
        <p:spPr>
          <a:xfrm flipH="1">
            <a:off x="4126806" y="1659925"/>
            <a:ext cx="787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6" name="Google Shape;1716;p1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3625" y="3600155"/>
            <a:ext cx="2191500" cy="2488770"/>
          </a:xfrm>
          <a:prstGeom prst="rect">
            <a:avLst/>
          </a:prstGeom>
          <a:noFill/>
          <a:ln>
            <a:noFill/>
          </a:ln>
        </p:spPr>
      </p:pic>
      <p:sp>
        <p:nvSpPr>
          <p:cNvPr id="1717" name="Google Shape;1717;p155"/>
          <p:cNvSpPr/>
          <p:nvPr/>
        </p:nvSpPr>
        <p:spPr>
          <a:xfrm flipH="1" rot="1798692">
            <a:off x="3817851" y="3485647"/>
            <a:ext cx="1663096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8" name="Google Shape;1718;p1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201" y="3323794"/>
            <a:ext cx="2142575" cy="2825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question" id="1719" name="Google Shape;1719;p1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67200" y="339810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0" name="Google Shape;1720;p155"/>
          <p:cNvSpPr txBox="1"/>
          <p:nvPr>
            <p:ph type="title"/>
          </p:nvPr>
        </p:nvSpPr>
        <p:spPr>
          <a:xfrm rot="-899764">
            <a:off x="2047149" y="3657461"/>
            <a:ext cx="2089252" cy="642566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我有一個</a:t>
            </a:r>
            <a:endParaRPr sz="23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/>
              <a:t>大膽的想法...</a:t>
            </a:r>
            <a:endParaRPr sz="2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